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949BE24-1D47-4B68-8E44-A607A50957DD}">
  <a:tblStyle styleId="{4949BE24-1D47-4B68-8E44-A607A50957DD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1200" u="none" cap="none" strike="noStrike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/>
          </a:p>
          <a:p>
            <a:pPr indent="0" lvl="1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2" type="sldNum"/>
          </p:nvPr>
        </p:nvSpPr>
        <p:spPr>
          <a:xfrm>
            <a:off x="4143842" y="9120155"/>
            <a:ext cx="3169698" cy="479403"/>
          </a:xfrm>
          <a:prstGeom prst="rect">
            <a:avLst/>
          </a:prstGeom>
          <a:noFill/>
          <a:ln>
            <a:noFill/>
          </a:ln>
        </p:spPr>
        <p:txBody>
          <a:bodyPr anchorCtr="0" anchor="b" bIns="48425" lIns="96900" rIns="96900" tIns="484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500"/>
              <a:t> 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219753" y="720747"/>
            <a:ext cx="4875693" cy="360044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7600" lIns="95225" rIns="95225" tIns="476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975802" y="4560898"/>
            <a:ext cx="5346999" cy="43195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425" lIns="96900" rIns="96900" tIns="48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231369" y="720747"/>
            <a:ext cx="4852460" cy="36004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731852" y="4560898"/>
            <a:ext cx="5851496" cy="4319555"/>
          </a:xfrm>
          <a:prstGeom prst="rect">
            <a:avLst/>
          </a:prstGeom>
        </p:spPr>
        <p:txBody>
          <a:bodyPr anchorCtr="0" anchor="ctr" bIns="95225" lIns="95225" rIns="95225" tIns="95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231369" y="720747"/>
            <a:ext cx="4852460" cy="36004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731852" y="4560898"/>
            <a:ext cx="5851365" cy="4319438"/>
          </a:xfrm>
          <a:prstGeom prst="rect">
            <a:avLst/>
          </a:prstGeom>
        </p:spPr>
        <p:txBody>
          <a:bodyPr anchorCtr="0" anchor="ctr" bIns="95225" lIns="95225" rIns="95225" tIns="95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231369" y="720747"/>
            <a:ext cx="4852512" cy="360056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731852" y="4560898"/>
            <a:ext cx="5851496" cy="4319555"/>
          </a:xfrm>
          <a:prstGeom prst="rect">
            <a:avLst/>
          </a:prstGeom>
        </p:spPr>
        <p:txBody>
          <a:bodyPr anchorCtr="0" anchor="ctr" bIns="95225" lIns="95225" rIns="95225" tIns="95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1231369" y="720747"/>
            <a:ext cx="4852460" cy="36004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x="731852" y="4560898"/>
            <a:ext cx="5851496" cy="4319555"/>
          </a:xfrm>
          <a:prstGeom prst="rect">
            <a:avLst/>
          </a:prstGeom>
        </p:spPr>
        <p:txBody>
          <a:bodyPr anchorCtr="0" anchor="ctr" bIns="95225" lIns="95225" rIns="95225" tIns="95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>
            <p:ph idx="2" type="sldImg"/>
          </p:nvPr>
        </p:nvSpPr>
        <p:spPr>
          <a:xfrm>
            <a:off x="1231369" y="720747"/>
            <a:ext cx="4852460" cy="36004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16666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x="731852" y="4560898"/>
            <a:ext cx="5851496" cy="4319555"/>
          </a:xfrm>
          <a:prstGeom prst="rect">
            <a:avLst/>
          </a:prstGeom>
        </p:spPr>
        <p:txBody>
          <a:bodyPr anchorCtr="0" anchor="ctr" bIns="95225" lIns="95225" rIns="95225" tIns="95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>
            <p:ph idx="2" type="sldImg"/>
          </p:nvPr>
        </p:nvSpPr>
        <p:spPr>
          <a:xfrm>
            <a:off x="1231369" y="720747"/>
            <a:ext cx="4852460" cy="360044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116666"/>
              <a:buFont typeface="Arial"/>
              <a:buNone/>
            </a:pPr>
            <a:r>
              <a:t/>
            </a:r>
            <a:endParaRPr/>
          </a:p>
          <a:p>
            <a:pPr lvl="1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116666"/>
              <a:buFont typeface="Arial"/>
              <a:buNone/>
            </a:pPr>
            <a:r>
              <a:t/>
            </a:r>
            <a:endParaRPr/>
          </a:p>
          <a:p>
            <a:pPr lvl="1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262062" y="738187"/>
            <a:ext cx="4824412" cy="361791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992187" y="4575175"/>
            <a:ext cx="5367336" cy="42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50" rIns="89950" tIns="449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257300" y="720725"/>
            <a:ext cx="4800600" cy="3600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4143375" y="9120188"/>
            <a:ext cx="3170099" cy="479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990600" y="4575175"/>
            <a:ext cx="5368924" cy="4278312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263650" y="738187"/>
            <a:ext cx="4821238" cy="3616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990600" y="4575175"/>
            <a:ext cx="5368924" cy="4278312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263650" y="738187"/>
            <a:ext cx="4821238" cy="3616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6.png"/><Relationship Id="rId4" Type="http://schemas.openxmlformats.org/officeDocument/2006/relationships/image" Target="../media/image04.png"/><Relationship Id="rId5" Type="http://schemas.openxmlformats.org/officeDocument/2006/relationships/image" Target="../media/image0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/>
        </p:nvSpPr>
        <p:spPr>
          <a:xfrm>
            <a:off x="0" y="6432550"/>
            <a:ext cx="37449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EBI is an Outstation of the European Molecular Biology Laboratory. </a:t>
            </a:r>
          </a:p>
        </p:txBody>
      </p:sp>
      <p:pic>
        <p:nvPicPr>
          <p:cNvPr id="18" name="Shape 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4200" y="4613275"/>
            <a:ext cx="2209800" cy="20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41" y="5791200"/>
            <a:ext cx="2590799" cy="75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400425" cy="503713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type="ctrTitle"/>
          </p:nvPr>
        </p:nvSpPr>
        <p:spPr>
          <a:xfrm>
            <a:off x="3505200" y="504825"/>
            <a:ext cx="5257799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 b="1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3505200" y="2409825"/>
            <a:ext cx="5257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700" lvl="5" marL="2514600" marR="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700" lvl="6" marL="2971800" marR="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700" lvl="7" marL="3429000" marR="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700" lvl="8" marL="3886200" marR="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" name="Shape 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474" y="5122676"/>
            <a:ext cx="2469851" cy="763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b="1" i="0" sz="4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 rot="5400000">
            <a:off x="2126567" y="-388032"/>
            <a:ext cx="4890864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rtl="0" algn="l">
              <a:spcBef>
                <a:spcPts val="36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rtl="0" algn="l">
              <a:spcBef>
                <a:spcPts val="32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700" lvl="4" marL="20574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700" lvl="5" marL="25146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700" lvl="6" marL="29718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700" lvl="7" marL="34290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700" lvl="8" marL="38862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2209800" y="64008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6019800" y="64008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 rot="5400000">
            <a:off x="4781549" y="2266950"/>
            <a:ext cx="5410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b="1" i="0" sz="4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 rot="5400000">
            <a:off x="819149" y="400050"/>
            <a:ext cx="54102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rtl="0" algn="l">
              <a:spcBef>
                <a:spcPts val="36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rtl="0" algn="l">
              <a:spcBef>
                <a:spcPts val="32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700" lvl="4" marL="20574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700" lvl="5" marL="25146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700" lvl="6" marL="29718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700" lvl="7" marL="34290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700" lvl="8" marL="38862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2209800" y="64008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6019800" y="64008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AndObj">
  <p:cSld name="Title, Text, and Conte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b="1" i="0" sz="4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rtl="0" algn="l">
              <a:spcBef>
                <a:spcPts val="36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rtl="0" algn="l">
              <a:spcBef>
                <a:spcPts val="32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700" lvl="4" marL="20574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700" lvl="5" marL="25146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700" lvl="6" marL="29718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700" lvl="7" marL="34290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700" lvl="8" marL="38862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rtl="0" algn="l">
              <a:spcBef>
                <a:spcPts val="36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rtl="0" algn="l">
              <a:spcBef>
                <a:spcPts val="32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700" lvl="4" marL="20574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700" lvl="5" marL="25146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700" lvl="6" marL="29718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700" lvl="7" marL="34290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700" lvl="8" marL="38862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2209800" y="64008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6019800" y="64008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7010400" y="604837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b="1" i="0" sz="4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685800" y="1052736"/>
            <a:ext cx="7772400" cy="4890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rtl="0" algn="l">
              <a:spcBef>
                <a:spcPts val="36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rtl="0" algn="l">
              <a:spcBef>
                <a:spcPts val="32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700" lvl="4" marL="20574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700" lvl="5" marL="25146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700" lvl="6" marL="29718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700" lvl="7" marL="34290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700" lvl="8" marL="388620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 b="1" sz="4000" cap="small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sz="2000"/>
            </a:lvl1pPr>
            <a:lvl2pPr indent="0" lvl="1" marL="457200" rtl="0">
              <a:spcBef>
                <a:spcPts val="0"/>
              </a:spcBef>
              <a:buFont typeface="Calibri"/>
              <a:buNone/>
              <a:defRPr sz="1800"/>
            </a:lvl2pPr>
            <a:lvl3pPr indent="0" lvl="2" marL="914400" rtl="0">
              <a:spcBef>
                <a:spcPts val="0"/>
              </a:spcBef>
              <a:buFont typeface="Calibri"/>
              <a:buNone/>
              <a:defRPr sz="1600"/>
            </a:lvl3pPr>
            <a:lvl4pPr indent="0" lvl="3" marL="1371600" rtl="0">
              <a:spcBef>
                <a:spcPts val="0"/>
              </a:spcBef>
              <a:buFont typeface="Calibri"/>
              <a:buNone/>
              <a:defRPr sz="1400"/>
            </a:lvl4pPr>
            <a:lvl5pPr indent="0" lvl="4" marL="1828800" rtl="0">
              <a:spcBef>
                <a:spcPts val="0"/>
              </a:spcBef>
              <a:buFont typeface="Calibri"/>
              <a:buNone/>
              <a:defRPr sz="1400"/>
            </a:lvl5pPr>
            <a:lvl6pPr indent="0" lvl="5" marL="2286000" rtl="0">
              <a:spcBef>
                <a:spcPts val="0"/>
              </a:spcBef>
              <a:buFont typeface="Calibri"/>
              <a:buNone/>
              <a:defRPr sz="1400"/>
            </a:lvl6pPr>
            <a:lvl7pPr indent="0" lvl="6" marL="2743200" rtl="0">
              <a:spcBef>
                <a:spcPts val="0"/>
              </a:spcBef>
              <a:buFont typeface="Calibri"/>
              <a:buNone/>
              <a:defRPr sz="1400"/>
            </a:lvl7pPr>
            <a:lvl8pPr indent="0" lvl="7" marL="3200400" rtl="0">
              <a:spcBef>
                <a:spcPts val="0"/>
              </a:spcBef>
              <a:buFont typeface="Calibri"/>
              <a:buNone/>
              <a:defRPr sz="1400"/>
            </a:lvl8pPr>
            <a:lvl9pPr indent="0" lvl="8" marL="3657600" rtl="0">
              <a:spcBef>
                <a:spcPts val="0"/>
              </a:spcBef>
              <a:buFont typeface="Calibri"/>
              <a:buNone/>
              <a:defRPr sz="1400"/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2209800" y="64008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6019800" y="64008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b="1" i="0" sz="4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1052736"/>
            <a:ext cx="3809999" cy="4890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648200" y="1052736"/>
            <a:ext cx="3809999" cy="4890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2209800" y="64008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6019800" y="64008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68759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lvl="1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lvl="2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lvl="3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lvl="4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lvl="5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lvl="6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lvl="7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lvl="8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57200" y="2060848"/>
            <a:ext cx="4040187" cy="40653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42" name="Shape 42"/>
          <p:cNvSpPr txBox="1"/>
          <p:nvPr>
            <p:ph idx="3" type="body"/>
          </p:nvPr>
        </p:nvSpPr>
        <p:spPr>
          <a:xfrm>
            <a:off x="4645025" y="1268759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lvl="1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lvl="2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lvl="3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lvl="4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lvl="5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lvl="6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lvl="7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lvl="8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43" name="Shape 43"/>
          <p:cNvSpPr txBox="1"/>
          <p:nvPr>
            <p:ph idx="4" type="body"/>
          </p:nvPr>
        </p:nvSpPr>
        <p:spPr>
          <a:xfrm>
            <a:off x="4645025" y="2060848"/>
            <a:ext cx="4041774" cy="40653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2209800" y="64008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6019800" y="64008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b="1" i="0" sz="4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defRPr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2209800" y="64008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6019800" y="64008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2209800" y="64008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6019800" y="64008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 b="1"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sz="1400"/>
            </a:lvl1pPr>
            <a:lvl2pPr indent="0" lvl="1" marL="457200" rtl="0">
              <a:spcBef>
                <a:spcPts val="0"/>
              </a:spcBef>
              <a:buFont typeface="Calibri"/>
              <a:buNone/>
              <a:defRPr sz="1200"/>
            </a:lvl2pPr>
            <a:lvl3pPr indent="0" lvl="2" marL="914400" rtl="0">
              <a:spcBef>
                <a:spcPts val="0"/>
              </a:spcBef>
              <a:buFont typeface="Calibri"/>
              <a:buNone/>
              <a:defRPr sz="1000"/>
            </a:lvl3pPr>
            <a:lvl4pPr indent="0" lvl="3" marL="1371600" rtl="0">
              <a:spcBef>
                <a:spcPts val="0"/>
              </a:spcBef>
              <a:buFont typeface="Calibri"/>
              <a:buNone/>
              <a:defRPr sz="900"/>
            </a:lvl4pPr>
            <a:lvl5pPr indent="0" lvl="4" marL="1828800" rtl="0">
              <a:spcBef>
                <a:spcPts val="0"/>
              </a:spcBef>
              <a:buFont typeface="Calibri"/>
              <a:buNone/>
              <a:defRPr sz="900"/>
            </a:lvl5pPr>
            <a:lvl6pPr indent="0" lvl="5" marL="2286000" rtl="0">
              <a:spcBef>
                <a:spcPts val="0"/>
              </a:spcBef>
              <a:buFont typeface="Calibri"/>
              <a:buNone/>
              <a:defRPr sz="900"/>
            </a:lvl6pPr>
            <a:lvl7pPr indent="0" lvl="6" marL="2743200" rtl="0">
              <a:spcBef>
                <a:spcPts val="0"/>
              </a:spcBef>
              <a:buFont typeface="Calibri"/>
              <a:buNone/>
              <a:defRPr sz="900"/>
            </a:lvl7pPr>
            <a:lvl8pPr indent="0" lvl="7" marL="3200400" rtl="0">
              <a:spcBef>
                <a:spcPts val="0"/>
              </a:spcBef>
              <a:buFont typeface="Calibri"/>
              <a:buNone/>
              <a:defRPr sz="900"/>
            </a:lvl8pPr>
            <a:lvl9pPr indent="0" lvl="8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2209800" y="64008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6019800" y="64008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 b="1"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sz="1400"/>
            </a:lvl1pPr>
            <a:lvl2pPr indent="0" lvl="1" marL="457200" rtl="0">
              <a:spcBef>
                <a:spcPts val="0"/>
              </a:spcBef>
              <a:buFont typeface="Calibri"/>
              <a:buNone/>
              <a:defRPr sz="1200"/>
            </a:lvl2pPr>
            <a:lvl3pPr indent="0" lvl="2" marL="914400" rtl="0">
              <a:spcBef>
                <a:spcPts val="0"/>
              </a:spcBef>
              <a:buFont typeface="Calibri"/>
              <a:buNone/>
              <a:defRPr sz="1000"/>
            </a:lvl3pPr>
            <a:lvl4pPr indent="0" lvl="3" marL="1371600" rtl="0">
              <a:spcBef>
                <a:spcPts val="0"/>
              </a:spcBef>
              <a:buFont typeface="Calibri"/>
              <a:buNone/>
              <a:defRPr sz="900"/>
            </a:lvl4pPr>
            <a:lvl5pPr indent="0" lvl="4" marL="1828800" rtl="0">
              <a:spcBef>
                <a:spcPts val="0"/>
              </a:spcBef>
              <a:buFont typeface="Calibri"/>
              <a:buNone/>
              <a:defRPr sz="900"/>
            </a:lvl5pPr>
            <a:lvl6pPr indent="0" lvl="5" marL="2286000" rtl="0">
              <a:spcBef>
                <a:spcPts val="0"/>
              </a:spcBef>
              <a:buFont typeface="Calibri"/>
              <a:buNone/>
              <a:defRPr sz="900"/>
            </a:lvl6pPr>
            <a:lvl7pPr indent="0" lvl="6" marL="2743200" rtl="0">
              <a:spcBef>
                <a:spcPts val="0"/>
              </a:spcBef>
              <a:buFont typeface="Calibri"/>
              <a:buNone/>
              <a:defRPr sz="900"/>
            </a:lvl7pPr>
            <a:lvl8pPr indent="0" lvl="7" marL="3200400" rtl="0">
              <a:spcBef>
                <a:spcPts val="0"/>
              </a:spcBef>
              <a:buFont typeface="Calibri"/>
              <a:buNone/>
              <a:defRPr sz="900"/>
            </a:lvl8pPr>
            <a:lvl9pPr indent="0" lvl="8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63" name="Shape 63"/>
          <p:cNvSpPr txBox="1"/>
          <p:nvPr>
            <p:ph idx="10" type="dt"/>
          </p:nvPr>
        </p:nvSpPr>
        <p:spPr>
          <a:xfrm>
            <a:off x="2209800" y="6400800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6019800" y="6400800"/>
            <a:ext cx="129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00.png"/><Relationship Id="rId2" Type="http://schemas.openxmlformats.org/officeDocument/2006/relationships/image" Target="../media/image02.png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6324600"/>
            <a:ext cx="9145587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 b="1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685800" y="1052736"/>
            <a:ext cx="7772400" cy="4890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700" lvl="5" marL="2514600" marR="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700" lvl="6" marL="2971800" marR="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700" lvl="7" marL="3429000" marR="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700" lvl="8" marL="3886200" marR="0" rtl="0" algn="l">
              <a:spcBef>
                <a:spcPts val="280"/>
              </a:spcBef>
              <a:spcAft>
                <a:spcPts val="0"/>
              </a:spcAft>
              <a:buClr>
                <a:srgbClr val="8D1C0B"/>
              </a:buClr>
              <a:buFont typeface="Calibri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" name="Shape 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6375400"/>
            <a:ext cx="1371600" cy="39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6353175"/>
            <a:ext cx="533399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570" y="6374580"/>
            <a:ext cx="1399435" cy="4319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40" Type="http://schemas.openxmlformats.org/officeDocument/2006/relationships/image" Target="../media/image49.png"/><Relationship Id="rId20" Type="http://schemas.openxmlformats.org/officeDocument/2006/relationships/image" Target="../media/image27.png"/><Relationship Id="rId41" Type="http://schemas.openxmlformats.org/officeDocument/2006/relationships/image" Target="../media/image54.png"/><Relationship Id="rId22" Type="http://schemas.openxmlformats.org/officeDocument/2006/relationships/image" Target="../media/image31.png"/><Relationship Id="rId21" Type="http://schemas.openxmlformats.org/officeDocument/2006/relationships/image" Target="../media/image25.png"/><Relationship Id="rId24" Type="http://schemas.openxmlformats.org/officeDocument/2006/relationships/image" Target="../media/image36.png"/><Relationship Id="rId23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Relationship Id="rId4" Type="http://schemas.openxmlformats.org/officeDocument/2006/relationships/image" Target="../media/image09.png"/><Relationship Id="rId9" Type="http://schemas.openxmlformats.org/officeDocument/2006/relationships/image" Target="../media/image20.png"/><Relationship Id="rId26" Type="http://schemas.openxmlformats.org/officeDocument/2006/relationships/image" Target="../media/image33.png"/><Relationship Id="rId25" Type="http://schemas.openxmlformats.org/officeDocument/2006/relationships/image" Target="../media/image30.png"/><Relationship Id="rId28" Type="http://schemas.openxmlformats.org/officeDocument/2006/relationships/image" Target="../media/image45.png"/><Relationship Id="rId27" Type="http://schemas.openxmlformats.org/officeDocument/2006/relationships/image" Target="../media/image32.png"/><Relationship Id="rId5" Type="http://schemas.openxmlformats.org/officeDocument/2006/relationships/image" Target="../media/image13.png"/><Relationship Id="rId6" Type="http://schemas.openxmlformats.org/officeDocument/2006/relationships/image" Target="../media/image07.png"/><Relationship Id="rId29" Type="http://schemas.openxmlformats.org/officeDocument/2006/relationships/image" Target="../media/image35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Relationship Id="rId31" Type="http://schemas.openxmlformats.org/officeDocument/2006/relationships/image" Target="../media/image38.png"/><Relationship Id="rId30" Type="http://schemas.openxmlformats.org/officeDocument/2006/relationships/image" Target="../media/image34.png"/><Relationship Id="rId11" Type="http://schemas.openxmlformats.org/officeDocument/2006/relationships/image" Target="../media/image21.png"/><Relationship Id="rId33" Type="http://schemas.openxmlformats.org/officeDocument/2006/relationships/image" Target="../media/image40.png"/><Relationship Id="rId10" Type="http://schemas.openxmlformats.org/officeDocument/2006/relationships/image" Target="../media/image19.png"/><Relationship Id="rId32" Type="http://schemas.openxmlformats.org/officeDocument/2006/relationships/image" Target="../media/image39.png"/><Relationship Id="rId13" Type="http://schemas.openxmlformats.org/officeDocument/2006/relationships/image" Target="../media/image15.png"/><Relationship Id="rId35" Type="http://schemas.openxmlformats.org/officeDocument/2006/relationships/image" Target="../media/image43.png"/><Relationship Id="rId12" Type="http://schemas.openxmlformats.org/officeDocument/2006/relationships/image" Target="../media/image17.png"/><Relationship Id="rId34" Type="http://schemas.openxmlformats.org/officeDocument/2006/relationships/image" Target="../media/image42.png"/><Relationship Id="rId15" Type="http://schemas.openxmlformats.org/officeDocument/2006/relationships/image" Target="../media/image24.png"/><Relationship Id="rId37" Type="http://schemas.openxmlformats.org/officeDocument/2006/relationships/image" Target="../media/image41.png"/><Relationship Id="rId14" Type="http://schemas.openxmlformats.org/officeDocument/2006/relationships/image" Target="../media/image28.png"/><Relationship Id="rId36" Type="http://schemas.openxmlformats.org/officeDocument/2006/relationships/image" Target="../media/image48.png"/><Relationship Id="rId17" Type="http://schemas.openxmlformats.org/officeDocument/2006/relationships/image" Target="../media/image26.png"/><Relationship Id="rId39" Type="http://schemas.openxmlformats.org/officeDocument/2006/relationships/image" Target="../media/image46.png"/><Relationship Id="rId16" Type="http://schemas.openxmlformats.org/officeDocument/2006/relationships/image" Target="../media/image37.png"/><Relationship Id="rId38" Type="http://schemas.openxmlformats.org/officeDocument/2006/relationships/image" Target="../media/image47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40" Type="http://schemas.openxmlformats.org/officeDocument/2006/relationships/image" Target="../media/image49.png"/><Relationship Id="rId20" Type="http://schemas.openxmlformats.org/officeDocument/2006/relationships/image" Target="../media/image27.png"/><Relationship Id="rId41" Type="http://schemas.openxmlformats.org/officeDocument/2006/relationships/image" Target="../media/image54.png"/><Relationship Id="rId22" Type="http://schemas.openxmlformats.org/officeDocument/2006/relationships/image" Target="../media/image31.png"/><Relationship Id="rId21" Type="http://schemas.openxmlformats.org/officeDocument/2006/relationships/image" Target="../media/image25.png"/><Relationship Id="rId24" Type="http://schemas.openxmlformats.org/officeDocument/2006/relationships/image" Target="../media/image36.png"/><Relationship Id="rId23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png"/><Relationship Id="rId4" Type="http://schemas.openxmlformats.org/officeDocument/2006/relationships/image" Target="../media/image09.png"/><Relationship Id="rId9" Type="http://schemas.openxmlformats.org/officeDocument/2006/relationships/image" Target="../media/image20.png"/><Relationship Id="rId26" Type="http://schemas.openxmlformats.org/officeDocument/2006/relationships/image" Target="../media/image33.png"/><Relationship Id="rId25" Type="http://schemas.openxmlformats.org/officeDocument/2006/relationships/image" Target="../media/image30.png"/><Relationship Id="rId28" Type="http://schemas.openxmlformats.org/officeDocument/2006/relationships/image" Target="../media/image45.png"/><Relationship Id="rId27" Type="http://schemas.openxmlformats.org/officeDocument/2006/relationships/image" Target="../media/image32.png"/><Relationship Id="rId5" Type="http://schemas.openxmlformats.org/officeDocument/2006/relationships/image" Target="../media/image13.png"/><Relationship Id="rId6" Type="http://schemas.openxmlformats.org/officeDocument/2006/relationships/image" Target="../media/image07.png"/><Relationship Id="rId29" Type="http://schemas.openxmlformats.org/officeDocument/2006/relationships/image" Target="../media/image35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Relationship Id="rId31" Type="http://schemas.openxmlformats.org/officeDocument/2006/relationships/image" Target="../media/image38.png"/><Relationship Id="rId30" Type="http://schemas.openxmlformats.org/officeDocument/2006/relationships/image" Target="../media/image34.png"/><Relationship Id="rId11" Type="http://schemas.openxmlformats.org/officeDocument/2006/relationships/image" Target="../media/image21.png"/><Relationship Id="rId33" Type="http://schemas.openxmlformats.org/officeDocument/2006/relationships/image" Target="../media/image40.png"/><Relationship Id="rId10" Type="http://schemas.openxmlformats.org/officeDocument/2006/relationships/image" Target="../media/image19.png"/><Relationship Id="rId32" Type="http://schemas.openxmlformats.org/officeDocument/2006/relationships/image" Target="../media/image39.png"/><Relationship Id="rId13" Type="http://schemas.openxmlformats.org/officeDocument/2006/relationships/image" Target="../media/image15.png"/><Relationship Id="rId35" Type="http://schemas.openxmlformats.org/officeDocument/2006/relationships/image" Target="../media/image43.png"/><Relationship Id="rId12" Type="http://schemas.openxmlformats.org/officeDocument/2006/relationships/image" Target="../media/image17.png"/><Relationship Id="rId34" Type="http://schemas.openxmlformats.org/officeDocument/2006/relationships/image" Target="../media/image42.png"/><Relationship Id="rId15" Type="http://schemas.openxmlformats.org/officeDocument/2006/relationships/image" Target="../media/image24.png"/><Relationship Id="rId37" Type="http://schemas.openxmlformats.org/officeDocument/2006/relationships/image" Target="../media/image41.png"/><Relationship Id="rId14" Type="http://schemas.openxmlformats.org/officeDocument/2006/relationships/image" Target="../media/image28.png"/><Relationship Id="rId36" Type="http://schemas.openxmlformats.org/officeDocument/2006/relationships/image" Target="../media/image48.png"/><Relationship Id="rId17" Type="http://schemas.openxmlformats.org/officeDocument/2006/relationships/image" Target="../media/image26.png"/><Relationship Id="rId39" Type="http://schemas.openxmlformats.org/officeDocument/2006/relationships/image" Target="../media/image46.png"/><Relationship Id="rId16" Type="http://schemas.openxmlformats.org/officeDocument/2006/relationships/image" Target="../media/image37.png"/><Relationship Id="rId38" Type="http://schemas.openxmlformats.org/officeDocument/2006/relationships/image" Target="../media/image47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gnaamati@ebi.ac.uk" TargetMode="External"/><Relationship Id="rId4" Type="http://schemas.openxmlformats.org/officeDocument/2006/relationships/hyperlink" Target="mailto:dbolser@ebi.ac.uk" TargetMode="External"/><Relationship Id="rId5" Type="http://schemas.openxmlformats.org/officeDocument/2006/relationships/hyperlink" Target="http://pre-test.plants.ensembl.org/index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08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46.png"/><Relationship Id="rId20" Type="http://schemas.openxmlformats.org/officeDocument/2006/relationships/image" Target="../media/image27.png"/><Relationship Id="rId42" Type="http://schemas.openxmlformats.org/officeDocument/2006/relationships/image" Target="../media/image54.png"/><Relationship Id="rId41" Type="http://schemas.openxmlformats.org/officeDocument/2006/relationships/image" Target="../media/image49.png"/><Relationship Id="rId22" Type="http://schemas.openxmlformats.org/officeDocument/2006/relationships/image" Target="../media/image31.png"/><Relationship Id="rId21" Type="http://schemas.openxmlformats.org/officeDocument/2006/relationships/image" Target="../media/image25.png"/><Relationship Id="rId24" Type="http://schemas.openxmlformats.org/officeDocument/2006/relationships/image" Target="../media/image36.png"/><Relationship Id="rId23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Relationship Id="rId4" Type="http://schemas.openxmlformats.org/officeDocument/2006/relationships/image" Target="../media/image09.png"/><Relationship Id="rId9" Type="http://schemas.openxmlformats.org/officeDocument/2006/relationships/image" Target="../media/image20.png"/><Relationship Id="rId26" Type="http://schemas.openxmlformats.org/officeDocument/2006/relationships/image" Target="../media/image33.png"/><Relationship Id="rId25" Type="http://schemas.openxmlformats.org/officeDocument/2006/relationships/image" Target="../media/image30.png"/><Relationship Id="rId28" Type="http://schemas.openxmlformats.org/officeDocument/2006/relationships/image" Target="../media/image45.png"/><Relationship Id="rId27" Type="http://schemas.openxmlformats.org/officeDocument/2006/relationships/image" Target="../media/image32.png"/><Relationship Id="rId5" Type="http://schemas.openxmlformats.org/officeDocument/2006/relationships/image" Target="../media/image13.png"/><Relationship Id="rId6" Type="http://schemas.openxmlformats.org/officeDocument/2006/relationships/image" Target="../media/image07.png"/><Relationship Id="rId29" Type="http://schemas.openxmlformats.org/officeDocument/2006/relationships/image" Target="../media/image35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Relationship Id="rId31" Type="http://schemas.openxmlformats.org/officeDocument/2006/relationships/image" Target="../media/image38.png"/><Relationship Id="rId30" Type="http://schemas.openxmlformats.org/officeDocument/2006/relationships/image" Target="../media/image34.png"/><Relationship Id="rId11" Type="http://schemas.openxmlformats.org/officeDocument/2006/relationships/image" Target="../media/image21.png"/><Relationship Id="rId33" Type="http://schemas.openxmlformats.org/officeDocument/2006/relationships/image" Target="../media/image40.png"/><Relationship Id="rId10" Type="http://schemas.openxmlformats.org/officeDocument/2006/relationships/image" Target="../media/image19.png"/><Relationship Id="rId32" Type="http://schemas.openxmlformats.org/officeDocument/2006/relationships/image" Target="../media/image39.png"/><Relationship Id="rId13" Type="http://schemas.openxmlformats.org/officeDocument/2006/relationships/image" Target="../media/image15.png"/><Relationship Id="rId35" Type="http://schemas.openxmlformats.org/officeDocument/2006/relationships/image" Target="../media/image44.png"/><Relationship Id="rId12" Type="http://schemas.openxmlformats.org/officeDocument/2006/relationships/image" Target="../media/image17.png"/><Relationship Id="rId34" Type="http://schemas.openxmlformats.org/officeDocument/2006/relationships/image" Target="../media/image42.png"/><Relationship Id="rId15" Type="http://schemas.openxmlformats.org/officeDocument/2006/relationships/image" Target="../media/image24.png"/><Relationship Id="rId37" Type="http://schemas.openxmlformats.org/officeDocument/2006/relationships/image" Target="../media/image48.png"/><Relationship Id="rId14" Type="http://schemas.openxmlformats.org/officeDocument/2006/relationships/image" Target="../media/image28.png"/><Relationship Id="rId36" Type="http://schemas.openxmlformats.org/officeDocument/2006/relationships/image" Target="../media/image43.png"/><Relationship Id="rId17" Type="http://schemas.openxmlformats.org/officeDocument/2006/relationships/image" Target="../media/image26.png"/><Relationship Id="rId39" Type="http://schemas.openxmlformats.org/officeDocument/2006/relationships/image" Target="../media/image47.png"/><Relationship Id="rId16" Type="http://schemas.openxmlformats.org/officeDocument/2006/relationships/image" Target="../media/image37.png"/><Relationship Id="rId38" Type="http://schemas.openxmlformats.org/officeDocument/2006/relationships/image" Target="../media/image41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5821362" y="11112"/>
            <a:ext cx="3311524" cy="549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-2" y="5157200"/>
            <a:ext cx="9144000" cy="11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683568" y="0"/>
            <a:ext cx="7772400" cy="1649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>
                <a:solidFill>
                  <a:srgbClr val="990000"/>
                </a:solidFill>
              </a:rPr>
              <a:t>Wheat Assembly in the</a:t>
            </a:r>
            <a:r>
              <a:rPr b="1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 Ensembl </a:t>
            </a:r>
            <a:r>
              <a:rPr lang="en-US">
                <a:solidFill>
                  <a:srgbClr val="990000"/>
                </a:solidFill>
              </a:rPr>
              <a:t>Plants Genome Browser</a:t>
            </a:r>
            <a:br>
              <a:rPr b="1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949" y="1649324"/>
            <a:ext cx="5577628" cy="313742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idx="4294967295" type="body"/>
          </p:nvPr>
        </p:nvSpPr>
        <p:spPr>
          <a:xfrm>
            <a:off x="770300" y="5104450"/>
            <a:ext cx="78777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rtl="0" algn="ctr">
              <a:spcBef>
                <a:spcPts val="560"/>
              </a:spcBef>
              <a:buNone/>
            </a:pPr>
            <a:r>
              <a:rPr lang="en-US" sz="2800"/>
              <a:t>Wheat as a model organism workshop</a:t>
            </a:r>
          </a:p>
          <a:p>
            <a:pPr indent="0" lvl="0" marL="0" rtl="0" algn="ctr">
              <a:spcBef>
                <a:spcPts val="560"/>
              </a:spcBef>
              <a:buNone/>
            </a:pPr>
            <a:r>
              <a:rPr lang="en-US" sz="2800"/>
              <a:t> Guy Naamati, Dan Bolser                Dec 6th 2016</a:t>
            </a: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25000"/>
              <a:buFont typeface="Calibri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>
                <a:solidFill>
                  <a:srgbClr val="990000"/>
                </a:solidFill>
              </a:rPr>
              <a:t>Variation sources - Cereals DB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1052736"/>
            <a:ext cx="7772400" cy="48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rtl="0">
              <a:spcBef>
                <a:spcPts val="560"/>
              </a:spcBef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 sz="2800"/>
              <a:t>Axiom 820K SNP Array: 504,092 markers mapped uniquely with 100% identity</a:t>
            </a:r>
          </a:p>
          <a:p>
            <a:pPr indent="0" lvl="0" rtl="0">
              <a:spcBef>
                <a:spcPts val="560"/>
              </a:spcBef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 sz="2800"/>
              <a:t>Axiom 35K SNP Array: 21,423 mapped</a:t>
            </a:r>
          </a:p>
          <a:p>
            <a:pPr indent="0" lvl="0" rtl="0">
              <a:spcBef>
                <a:spcPts val="560"/>
              </a:spcBef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 sz="2800"/>
              <a:t>35K markers include genotype data from 590 samples</a:t>
            </a:r>
          </a:p>
          <a:p>
            <a:pPr indent="0" lvl="0" rtl="0">
              <a:spcBef>
                <a:spcPts val="560"/>
              </a:spcBef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 sz="2800"/>
              <a:t>KASP: 486 markers with 169 samples (December pre-site)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25000"/>
              <a:buFont typeface="Calibri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>
                <a:solidFill>
                  <a:srgbClr val="990000"/>
                </a:solidFill>
              </a:rPr>
              <a:t>Variation sources - EMS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1052736"/>
            <a:ext cx="7772400" cy="48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rtl="0">
              <a:spcBef>
                <a:spcPts val="560"/>
              </a:spcBef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 sz="2800"/>
              <a:t>2.8 million Kronos projected markers</a:t>
            </a:r>
          </a:p>
          <a:p>
            <a:pPr indent="0" lvl="0" rtl="0">
              <a:spcBef>
                <a:spcPts val="560"/>
              </a:spcBef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 sz="2800"/>
              <a:t>4.6 million Cadenza projected markers</a:t>
            </a:r>
          </a:p>
          <a:p>
            <a:pPr indent="0" lvl="0" rtl="0">
              <a:spcBef>
                <a:spcPts val="560"/>
              </a:spcBef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 sz="2800"/>
              <a:t>Available in December presite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25000"/>
              <a:buFont typeface="Calibri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3491880" y="260647"/>
            <a:ext cx="5257799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no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Comparative Genomics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12242" l="16066" r="24562" t="9128"/>
          <a:stretch/>
        </p:blipFill>
        <p:spPr>
          <a:xfrm>
            <a:off x="3773788" y="1908290"/>
            <a:ext cx="3665070" cy="32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032" y="4960985"/>
            <a:ext cx="264310" cy="26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1492" y="1744759"/>
            <a:ext cx="264311" cy="26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8126" y="2919398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7881" y="2718118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3493" y="4808758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5750" y="3218128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45750" y="3545322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01877" y="2009071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3056" y="2346540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27391" y="2231130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24621" y="5079004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47428" y="5052421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69540" y="2231130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14605" y="3832791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926333" y="4147759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65825" y="4920385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167686" y="4608961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029086" y="5079004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926333" y="4485925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809746" y="5052421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43300" y="3929165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372121" y="4756171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742845" y="3663121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536239" y="3004830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491875" y="3342638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773788" y="2076294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392392" y="1933883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995352" y="1806048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234743" y="2009071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646309" y="1758598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6883355" y="4004035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71200" y="1698325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6743493" y="4485925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6820751" y="2465653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5862241" y="5052421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17682" y="5022294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5705265" y="1908297"/>
            <a:ext cx="270244" cy="2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6787080" y="4241087"/>
            <a:ext cx="270244" cy="27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Applications of Comparative Genomics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1707636"/>
            <a:ext cx="7772400" cy="48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ct val="25000"/>
              <a:buFont typeface="Calibri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Comparative genomics allows us to understand:</a:t>
            </a: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evolution</a:t>
            </a: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differences between species at the genome level</a:t>
            </a: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 function based on homology</a:t>
            </a: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distribution of highly conserved regions </a:t>
            </a: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122222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685800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C</a:t>
            </a:r>
            <a:r>
              <a:rPr b="1" i="0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omparative </a:t>
            </a:r>
            <a:r>
              <a:rPr lang="en-US"/>
              <a:t>analysis by taxa</a:t>
            </a:r>
          </a:p>
        </p:txBody>
      </p:sp>
      <p:grpSp>
        <p:nvGrpSpPr>
          <p:cNvPr id="285" name="Shape 285"/>
          <p:cNvGrpSpPr/>
          <p:nvPr/>
        </p:nvGrpSpPr>
        <p:grpSpPr>
          <a:xfrm>
            <a:off x="2570699" y="1444624"/>
            <a:ext cx="4298000" cy="3742375"/>
            <a:chOff x="171499" y="1557800"/>
            <a:chExt cx="4298000" cy="3742375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3">
              <a:alphaModFix/>
            </a:blip>
            <a:srcRect b="12242" l="16066" r="24562" t="9128"/>
            <a:stretch/>
          </p:blipFill>
          <p:spPr>
            <a:xfrm>
              <a:off x="460474" y="1773025"/>
              <a:ext cx="3756870" cy="3288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Shape 2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41911" y="4902185"/>
              <a:ext cx="270931" cy="270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Shape 2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36925" y="1605397"/>
              <a:ext cx="270931" cy="270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11586" y="2809459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34572" y="2603137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Shape 2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504564" y="4746145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Shape 2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21905" y="3115672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121905" y="3451061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Shape 29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6781" y="1876330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Shape 29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54714" y="2222252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Shape 29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180544" y="2103951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29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280210" y="5023160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29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073530" y="4995911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Shape 29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428759" y="2103951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Shape 30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192485" y="3745731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Shape 301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16840" y="4068589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Shape 302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272350" y="4860567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Shape 30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864238" y="4541343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Shape 30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1747214" y="5023160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Shape 305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616840" y="4415225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Shape 306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1522380" y="4995911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Shape 307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531727" y="3844520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Shape 308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1073794" y="4692240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Shape 309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428756" y="3571811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Shape 31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216974" y="2897031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Shape 311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171499" y="3243300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Shape 312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460474" y="1945237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1094572" y="1799259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Shape 314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2737683" y="1668222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Shape 315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2983071" y="1876330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316"/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1354849" y="1619583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647928" y="3921264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Shape 318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2200403" y="1557800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>
            <a:blip r:embed="rId36">
              <a:alphaModFix/>
            </a:blip>
            <a:stretch>
              <a:fillRect/>
            </a:stretch>
          </p:blipFill>
          <p:spPr>
            <a:xfrm>
              <a:off x="3504564" y="4415225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>
            <a:blip r:embed="rId37">
              <a:alphaModFix/>
            </a:blip>
            <a:stretch>
              <a:fillRect/>
            </a:stretch>
          </p:blipFill>
          <p:spPr>
            <a:xfrm>
              <a:off x="3583757" y="2344349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>
            <a:blip r:embed="rId38">
              <a:alphaModFix/>
            </a:blip>
            <a:stretch>
              <a:fillRect/>
            </a:stretch>
          </p:blipFill>
          <p:spPr>
            <a:xfrm>
              <a:off x="2601238" y="4995911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322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2350554" y="4965030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Shape 323"/>
            <p:cNvPicPr preferRelativeResize="0"/>
            <p:nvPr/>
          </p:nvPicPr>
          <p:blipFill>
            <a:blip r:embed="rId40">
              <a:alphaModFix/>
            </a:blip>
            <a:stretch>
              <a:fillRect/>
            </a:stretch>
          </p:blipFill>
          <p:spPr>
            <a:xfrm>
              <a:off x="2440330" y="1773031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Shape 324"/>
            <p:cNvPicPr preferRelativeResize="0"/>
            <p:nvPr/>
          </p:nvPicPr>
          <p:blipFill>
            <a:blip r:embed="rId41">
              <a:alphaModFix/>
            </a:blip>
            <a:stretch>
              <a:fillRect/>
            </a:stretch>
          </p:blipFill>
          <p:spPr>
            <a:xfrm>
              <a:off x="3549243" y="4164254"/>
              <a:ext cx="277013" cy="277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Shape 325"/>
            <p:cNvSpPr txBox="1"/>
            <p:nvPr/>
          </p:nvSpPr>
          <p:spPr>
            <a:xfrm>
              <a:off x="1177700" y="2383174"/>
              <a:ext cx="2122200" cy="182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Ensembl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Plants Compara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Gene trees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4483175" y="1828800"/>
            <a:ext cx="4660800" cy="51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protein alignments 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Representative protein of each Ensembl gene 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Clustering, Blast, multiple alignments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Reconciliation with species tree 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Orthologue/Paralogue inference </a:t>
            </a: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250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rgbClr val="8D1C0B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http://www.ensembl.org/info/docs/compara/homology_method.html </a:t>
            </a: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122222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Shape 332"/>
          <p:cNvGrpSpPr/>
          <p:nvPr/>
        </p:nvGrpSpPr>
        <p:grpSpPr>
          <a:xfrm>
            <a:off x="858116" y="1052736"/>
            <a:ext cx="2658280" cy="802198"/>
            <a:chOff x="2290875" y="1214015"/>
            <a:chExt cx="3009829" cy="802198"/>
          </a:xfrm>
        </p:grpSpPr>
        <p:sp>
          <p:nvSpPr>
            <p:cNvPr id="333" name="Shape 333"/>
            <p:cNvSpPr/>
            <p:nvPr/>
          </p:nvSpPr>
          <p:spPr>
            <a:xfrm>
              <a:off x="3479728" y="1214015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727267" y="1366508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4334971" y="1311262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672021" y="1477000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290875" y="1421754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4445462" y="1587491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622350" y="1697983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727267" y="1863719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4279725" y="1863719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713544" y="1236719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830468" y="1353642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3948250" y="1642736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3119561" y="1532245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181241" y="1704415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3402013" y="2719030"/>
            <a:ext cx="901728" cy="704952"/>
            <a:chOff x="7042015" y="2084703"/>
            <a:chExt cx="1020979" cy="704952"/>
          </a:xfrm>
        </p:grpSpPr>
        <p:sp>
          <p:nvSpPr>
            <p:cNvPr id="348" name="Shape 348"/>
            <p:cNvSpPr/>
            <p:nvPr/>
          </p:nvSpPr>
          <p:spPr>
            <a:xfrm>
              <a:off x="7097261" y="2084703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7207753" y="2360933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7042015" y="2637161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Shape 351"/>
          <p:cNvGrpSpPr/>
          <p:nvPr/>
        </p:nvGrpSpPr>
        <p:grpSpPr>
          <a:xfrm>
            <a:off x="0" y="2647022"/>
            <a:ext cx="1231918" cy="613758"/>
            <a:chOff x="2014646" y="2452126"/>
            <a:chExt cx="1394835" cy="613758"/>
          </a:xfrm>
        </p:grpSpPr>
        <p:sp>
          <p:nvSpPr>
            <p:cNvPr id="352" name="Shape 352"/>
            <p:cNvSpPr/>
            <p:nvPr/>
          </p:nvSpPr>
          <p:spPr>
            <a:xfrm>
              <a:off x="2014646" y="2637161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346121" y="2913391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437316" y="2452126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554240" y="2569050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Shape 356"/>
          <p:cNvGrpSpPr/>
          <p:nvPr/>
        </p:nvGrpSpPr>
        <p:grpSpPr>
          <a:xfrm>
            <a:off x="2384454" y="2719030"/>
            <a:ext cx="999314" cy="649706"/>
            <a:chOff x="6544803" y="3355357"/>
            <a:chExt cx="1131470" cy="649706"/>
          </a:xfrm>
        </p:grpSpPr>
        <p:sp>
          <p:nvSpPr>
            <p:cNvPr id="357" name="Shape 357"/>
            <p:cNvSpPr/>
            <p:nvPr/>
          </p:nvSpPr>
          <p:spPr>
            <a:xfrm>
              <a:off x="6600049" y="3355357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6544803" y="3465848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6600049" y="3852569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6821032" y="3631587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Shape 361"/>
          <p:cNvGrpSpPr/>
          <p:nvPr/>
        </p:nvGrpSpPr>
        <p:grpSpPr>
          <a:xfrm>
            <a:off x="1239700" y="2647022"/>
            <a:ext cx="1073449" cy="642894"/>
            <a:chOff x="4832182" y="2705651"/>
            <a:chExt cx="1215409" cy="642894"/>
          </a:xfrm>
        </p:grpSpPr>
        <p:sp>
          <p:nvSpPr>
            <p:cNvPr id="362" name="Shape 362"/>
            <p:cNvSpPr/>
            <p:nvPr/>
          </p:nvSpPr>
          <p:spPr>
            <a:xfrm>
              <a:off x="5192350" y="2705651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4832182" y="3023883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4893860" y="3196052"/>
              <a:ext cx="855242" cy="152493"/>
            </a:xfrm>
            <a:custGeom>
              <a:pathLst>
                <a:path extrusionOk="0" h="272841" w="1430243">
                  <a:moveTo>
                    <a:pt x="0" y="92325"/>
                  </a:moveTo>
                  <a:cubicBezTo>
                    <a:pt x="136654" y="36844"/>
                    <a:pt x="273308" y="-18636"/>
                    <a:pt x="382220" y="6022"/>
                  </a:cubicBezTo>
                  <a:cubicBezTo>
                    <a:pt x="491132" y="30680"/>
                    <a:pt x="542506" y="199176"/>
                    <a:pt x="653473" y="240273"/>
                  </a:cubicBezTo>
                  <a:cubicBezTo>
                    <a:pt x="764440" y="281370"/>
                    <a:pt x="965825" y="281370"/>
                    <a:pt x="1048023" y="252602"/>
                  </a:cubicBezTo>
                  <a:cubicBezTo>
                    <a:pt x="1130221" y="223834"/>
                    <a:pt x="1082958" y="75886"/>
                    <a:pt x="1146661" y="67667"/>
                  </a:cubicBezTo>
                  <a:cubicBezTo>
                    <a:pt x="1210364" y="59448"/>
                    <a:pt x="1430243" y="203286"/>
                    <a:pt x="1430243" y="203286"/>
                  </a:cubicBezTo>
                </a:path>
              </a:pathLst>
            </a:custGeom>
            <a:noFill/>
            <a:ln cap="flat" cmpd="sng" w="19050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5" name="Shape 365"/>
          <p:cNvCxnSpPr/>
          <p:nvPr/>
        </p:nvCxnSpPr>
        <p:spPr>
          <a:xfrm>
            <a:off x="3402014" y="3943167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3333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Shape 366"/>
          <p:cNvCxnSpPr/>
          <p:nvPr/>
        </p:nvCxnSpPr>
        <p:spPr>
          <a:xfrm>
            <a:off x="3402014" y="4087182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3333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Shape 367"/>
          <p:cNvCxnSpPr/>
          <p:nvPr/>
        </p:nvCxnSpPr>
        <p:spPr>
          <a:xfrm>
            <a:off x="3402014" y="4231198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3333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Shape 368"/>
          <p:cNvCxnSpPr/>
          <p:nvPr/>
        </p:nvCxnSpPr>
        <p:spPr>
          <a:xfrm>
            <a:off x="1239700" y="3943167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FF66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Shape 369"/>
          <p:cNvCxnSpPr/>
          <p:nvPr/>
        </p:nvCxnSpPr>
        <p:spPr>
          <a:xfrm>
            <a:off x="1239700" y="4087182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FF66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Shape 370"/>
          <p:cNvCxnSpPr/>
          <p:nvPr/>
        </p:nvCxnSpPr>
        <p:spPr>
          <a:xfrm>
            <a:off x="1239700" y="4231198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FF66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Shape 371"/>
          <p:cNvCxnSpPr/>
          <p:nvPr/>
        </p:nvCxnSpPr>
        <p:spPr>
          <a:xfrm>
            <a:off x="158544" y="3943167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Shape 372"/>
          <p:cNvCxnSpPr/>
          <p:nvPr/>
        </p:nvCxnSpPr>
        <p:spPr>
          <a:xfrm>
            <a:off x="158544" y="4087182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Shape 373"/>
          <p:cNvCxnSpPr/>
          <p:nvPr/>
        </p:nvCxnSpPr>
        <p:spPr>
          <a:xfrm>
            <a:off x="158544" y="4231198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Shape 374"/>
          <p:cNvCxnSpPr/>
          <p:nvPr/>
        </p:nvCxnSpPr>
        <p:spPr>
          <a:xfrm>
            <a:off x="158544" y="4375214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Shape 375"/>
          <p:cNvCxnSpPr/>
          <p:nvPr/>
        </p:nvCxnSpPr>
        <p:spPr>
          <a:xfrm>
            <a:off x="2320858" y="3943167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Shape 376"/>
          <p:cNvCxnSpPr/>
          <p:nvPr/>
        </p:nvCxnSpPr>
        <p:spPr>
          <a:xfrm>
            <a:off x="2320858" y="4087182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Shape 377"/>
          <p:cNvCxnSpPr/>
          <p:nvPr/>
        </p:nvCxnSpPr>
        <p:spPr>
          <a:xfrm>
            <a:off x="2320858" y="4231198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Shape 378"/>
          <p:cNvCxnSpPr/>
          <p:nvPr/>
        </p:nvCxnSpPr>
        <p:spPr>
          <a:xfrm>
            <a:off x="2320858" y="4375214"/>
            <a:ext cx="953961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9" name="Shape 379"/>
          <p:cNvGrpSpPr/>
          <p:nvPr/>
        </p:nvGrpSpPr>
        <p:grpSpPr>
          <a:xfrm>
            <a:off x="158544" y="4951279"/>
            <a:ext cx="953962" cy="432048"/>
            <a:chOff x="6372200" y="1484783"/>
            <a:chExt cx="1152128" cy="864096"/>
          </a:xfrm>
        </p:grpSpPr>
        <p:cxnSp>
          <p:nvCxnSpPr>
            <p:cNvPr id="380" name="Shape 380"/>
            <p:cNvCxnSpPr/>
            <p:nvPr/>
          </p:nvCxnSpPr>
          <p:spPr>
            <a:xfrm>
              <a:off x="6372200" y="1916832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Shape 381"/>
            <p:cNvCxnSpPr/>
            <p:nvPr/>
          </p:nvCxnSpPr>
          <p:spPr>
            <a:xfrm>
              <a:off x="6660232" y="1628800"/>
              <a:ext cx="0" cy="576064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Shape 382"/>
            <p:cNvCxnSpPr/>
            <p:nvPr/>
          </p:nvCxnSpPr>
          <p:spPr>
            <a:xfrm>
              <a:off x="6660232" y="1628800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Shape 383"/>
            <p:cNvCxnSpPr/>
            <p:nvPr/>
          </p:nvCxnSpPr>
          <p:spPr>
            <a:xfrm>
              <a:off x="6660232" y="2204864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Shape 384"/>
            <p:cNvCxnSpPr/>
            <p:nvPr/>
          </p:nvCxnSpPr>
          <p:spPr>
            <a:xfrm>
              <a:off x="6948264" y="1484783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Shape 385"/>
            <p:cNvCxnSpPr/>
            <p:nvPr/>
          </p:nvCxnSpPr>
          <p:spPr>
            <a:xfrm>
              <a:off x="6948264" y="2060848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Shape 386"/>
            <p:cNvCxnSpPr/>
            <p:nvPr/>
          </p:nvCxnSpPr>
          <p:spPr>
            <a:xfrm>
              <a:off x="6948264" y="1484783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Shape 387"/>
            <p:cNvCxnSpPr/>
            <p:nvPr/>
          </p:nvCxnSpPr>
          <p:spPr>
            <a:xfrm>
              <a:off x="6948264" y="1772816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Shape 388"/>
            <p:cNvCxnSpPr/>
            <p:nvPr/>
          </p:nvCxnSpPr>
          <p:spPr>
            <a:xfrm>
              <a:off x="6948264" y="2060848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Shape 389"/>
            <p:cNvCxnSpPr/>
            <p:nvPr/>
          </p:nvCxnSpPr>
          <p:spPr>
            <a:xfrm>
              <a:off x="6948264" y="2348880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0" name="Shape 390"/>
          <p:cNvGrpSpPr/>
          <p:nvPr/>
        </p:nvGrpSpPr>
        <p:grpSpPr>
          <a:xfrm>
            <a:off x="1239700" y="4951278"/>
            <a:ext cx="953962" cy="360040"/>
            <a:chOff x="6372200" y="2564903"/>
            <a:chExt cx="1152128" cy="720080"/>
          </a:xfrm>
        </p:grpSpPr>
        <p:cxnSp>
          <p:nvCxnSpPr>
            <p:cNvPr id="391" name="Shape 391"/>
            <p:cNvCxnSpPr/>
            <p:nvPr/>
          </p:nvCxnSpPr>
          <p:spPr>
            <a:xfrm>
              <a:off x="6372200" y="2996951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Shape 392"/>
            <p:cNvCxnSpPr/>
            <p:nvPr/>
          </p:nvCxnSpPr>
          <p:spPr>
            <a:xfrm>
              <a:off x="6660232" y="2708919"/>
              <a:ext cx="0" cy="576064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Shape 393"/>
            <p:cNvCxnSpPr/>
            <p:nvPr/>
          </p:nvCxnSpPr>
          <p:spPr>
            <a:xfrm>
              <a:off x="6660232" y="2708919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Shape 394"/>
            <p:cNvCxnSpPr/>
            <p:nvPr/>
          </p:nvCxnSpPr>
          <p:spPr>
            <a:xfrm>
              <a:off x="6660232" y="3284983"/>
              <a:ext cx="864095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Shape 395"/>
            <p:cNvCxnSpPr/>
            <p:nvPr/>
          </p:nvCxnSpPr>
          <p:spPr>
            <a:xfrm>
              <a:off x="6948264" y="2564903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Shape 396"/>
            <p:cNvCxnSpPr/>
            <p:nvPr/>
          </p:nvCxnSpPr>
          <p:spPr>
            <a:xfrm>
              <a:off x="6948264" y="2564903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Shape 397"/>
            <p:cNvCxnSpPr/>
            <p:nvPr/>
          </p:nvCxnSpPr>
          <p:spPr>
            <a:xfrm>
              <a:off x="6948264" y="2852935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8" name="Shape 398"/>
          <p:cNvGrpSpPr/>
          <p:nvPr/>
        </p:nvGrpSpPr>
        <p:grpSpPr>
          <a:xfrm>
            <a:off x="2320858" y="4951278"/>
            <a:ext cx="953962" cy="360040"/>
            <a:chOff x="6372200" y="3789039"/>
            <a:chExt cx="1152128" cy="720080"/>
          </a:xfrm>
        </p:grpSpPr>
        <p:cxnSp>
          <p:nvCxnSpPr>
            <p:cNvPr id="399" name="Shape 399"/>
            <p:cNvCxnSpPr/>
            <p:nvPr/>
          </p:nvCxnSpPr>
          <p:spPr>
            <a:xfrm>
              <a:off x="6372200" y="4221087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Shape 400"/>
            <p:cNvCxnSpPr/>
            <p:nvPr/>
          </p:nvCxnSpPr>
          <p:spPr>
            <a:xfrm>
              <a:off x="6660232" y="3933055"/>
              <a:ext cx="0" cy="576064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Shape 401"/>
            <p:cNvCxnSpPr/>
            <p:nvPr/>
          </p:nvCxnSpPr>
          <p:spPr>
            <a:xfrm>
              <a:off x="6660232" y="3933055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Shape 402"/>
            <p:cNvCxnSpPr/>
            <p:nvPr/>
          </p:nvCxnSpPr>
          <p:spPr>
            <a:xfrm>
              <a:off x="6660232" y="4509119"/>
              <a:ext cx="864095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Shape 403"/>
            <p:cNvCxnSpPr/>
            <p:nvPr/>
          </p:nvCxnSpPr>
          <p:spPr>
            <a:xfrm>
              <a:off x="6948264" y="3789039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Shape 404"/>
            <p:cNvCxnSpPr/>
            <p:nvPr/>
          </p:nvCxnSpPr>
          <p:spPr>
            <a:xfrm>
              <a:off x="7236296" y="3933055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Shape 405"/>
            <p:cNvCxnSpPr/>
            <p:nvPr/>
          </p:nvCxnSpPr>
          <p:spPr>
            <a:xfrm>
              <a:off x="6948264" y="3789039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Shape 406"/>
            <p:cNvCxnSpPr/>
            <p:nvPr/>
          </p:nvCxnSpPr>
          <p:spPr>
            <a:xfrm>
              <a:off x="6948264" y="4077071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Shape 407"/>
            <p:cNvCxnSpPr/>
            <p:nvPr/>
          </p:nvCxnSpPr>
          <p:spPr>
            <a:xfrm>
              <a:off x="7236296" y="3933055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Shape 408"/>
            <p:cNvCxnSpPr/>
            <p:nvPr/>
          </p:nvCxnSpPr>
          <p:spPr>
            <a:xfrm>
              <a:off x="7236296" y="4221087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9" name="Shape 409"/>
          <p:cNvGrpSpPr/>
          <p:nvPr/>
        </p:nvGrpSpPr>
        <p:grpSpPr>
          <a:xfrm>
            <a:off x="3402013" y="4951278"/>
            <a:ext cx="953962" cy="360040"/>
            <a:chOff x="6372200" y="5229200"/>
            <a:chExt cx="1152128" cy="720080"/>
          </a:xfrm>
        </p:grpSpPr>
        <p:cxnSp>
          <p:nvCxnSpPr>
            <p:cNvPr id="410" name="Shape 410"/>
            <p:cNvCxnSpPr/>
            <p:nvPr/>
          </p:nvCxnSpPr>
          <p:spPr>
            <a:xfrm>
              <a:off x="6372200" y="5517232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Shape 411"/>
            <p:cNvCxnSpPr/>
            <p:nvPr/>
          </p:nvCxnSpPr>
          <p:spPr>
            <a:xfrm>
              <a:off x="6660232" y="5229200"/>
              <a:ext cx="0" cy="576064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Shape 412"/>
            <p:cNvCxnSpPr/>
            <p:nvPr/>
          </p:nvCxnSpPr>
          <p:spPr>
            <a:xfrm>
              <a:off x="6660232" y="5229200"/>
              <a:ext cx="864095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Shape 413"/>
            <p:cNvCxnSpPr/>
            <p:nvPr/>
          </p:nvCxnSpPr>
          <p:spPr>
            <a:xfrm>
              <a:off x="6660232" y="5805264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Shape 414"/>
            <p:cNvCxnSpPr/>
            <p:nvPr/>
          </p:nvCxnSpPr>
          <p:spPr>
            <a:xfrm>
              <a:off x="6948264" y="5661248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Shape 415"/>
            <p:cNvCxnSpPr/>
            <p:nvPr/>
          </p:nvCxnSpPr>
          <p:spPr>
            <a:xfrm>
              <a:off x="6948264" y="5661248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Shape 416"/>
            <p:cNvCxnSpPr/>
            <p:nvPr/>
          </p:nvCxnSpPr>
          <p:spPr>
            <a:xfrm>
              <a:off x="6948264" y="5949280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7" name="Shape 417"/>
          <p:cNvSpPr txBox="1"/>
          <p:nvPr/>
        </p:nvSpPr>
        <p:spPr>
          <a:xfrm>
            <a:off x="0" y="1854934"/>
            <a:ext cx="43559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all-vs-all blastp + hcluster_sg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0" y="5805264"/>
            <a:ext cx="435597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Orthologues and Paralogues</a:t>
            </a:r>
          </a:p>
        </p:txBody>
      </p:sp>
      <p:cxnSp>
        <p:nvCxnSpPr>
          <p:cNvPr id="419" name="Shape 419"/>
          <p:cNvCxnSpPr/>
          <p:nvPr/>
        </p:nvCxnSpPr>
        <p:spPr>
          <a:xfrm>
            <a:off x="667324" y="3439110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20" name="Shape 420"/>
          <p:cNvCxnSpPr/>
          <p:nvPr/>
        </p:nvCxnSpPr>
        <p:spPr>
          <a:xfrm>
            <a:off x="3847196" y="3439110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21" name="Shape 421"/>
          <p:cNvCxnSpPr/>
          <p:nvPr/>
        </p:nvCxnSpPr>
        <p:spPr>
          <a:xfrm>
            <a:off x="2829636" y="3439110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22" name="Shape 422"/>
          <p:cNvCxnSpPr/>
          <p:nvPr/>
        </p:nvCxnSpPr>
        <p:spPr>
          <a:xfrm>
            <a:off x="1748481" y="3439110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23" name="Shape 423"/>
          <p:cNvCxnSpPr/>
          <p:nvPr/>
        </p:nvCxnSpPr>
        <p:spPr>
          <a:xfrm>
            <a:off x="667324" y="4447223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24" name="Shape 424"/>
          <p:cNvCxnSpPr/>
          <p:nvPr/>
        </p:nvCxnSpPr>
        <p:spPr>
          <a:xfrm>
            <a:off x="3847196" y="4447223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25" name="Shape 425"/>
          <p:cNvCxnSpPr/>
          <p:nvPr/>
        </p:nvCxnSpPr>
        <p:spPr>
          <a:xfrm>
            <a:off x="2829636" y="4447223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26" name="Shape 426"/>
          <p:cNvCxnSpPr/>
          <p:nvPr/>
        </p:nvCxnSpPr>
        <p:spPr>
          <a:xfrm>
            <a:off x="1748481" y="4447223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27" name="Shape 427"/>
          <p:cNvCxnSpPr/>
          <p:nvPr/>
        </p:nvCxnSpPr>
        <p:spPr>
          <a:xfrm>
            <a:off x="730922" y="5455335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28" name="Shape 428"/>
          <p:cNvCxnSpPr/>
          <p:nvPr/>
        </p:nvCxnSpPr>
        <p:spPr>
          <a:xfrm>
            <a:off x="3910794" y="5455335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29" name="Shape 429"/>
          <p:cNvCxnSpPr/>
          <p:nvPr/>
        </p:nvCxnSpPr>
        <p:spPr>
          <a:xfrm>
            <a:off x="2893234" y="5455335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30" name="Shape 430"/>
          <p:cNvCxnSpPr/>
          <p:nvPr/>
        </p:nvCxnSpPr>
        <p:spPr>
          <a:xfrm>
            <a:off x="1812077" y="5455335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31" name="Shape 431"/>
          <p:cNvCxnSpPr/>
          <p:nvPr/>
        </p:nvCxnSpPr>
        <p:spPr>
          <a:xfrm flipH="1">
            <a:off x="667323" y="2214975"/>
            <a:ext cx="381585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32" name="Shape 432"/>
          <p:cNvCxnSpPr/>
          <p:nvPr/>
        </p:nvCxnSpPr>
        <p:spPr>
          <a:xfrm>
            <a:off x="3465612" y="2214975"/>
            <a:ext cx="381585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33" name="Shape 433"/>
          <p:cNvCxnSpPr/>
          <p:nvPr/>
        </p:nvCxnSpPr>
        <p:spPr>
          <a:xfrm>
            <a:off x="2829636" y="2214975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34" name="Shape 434"/>
          <p:cNvCxnSpPr/>
          <p:nvPr/>
        </p:nvCxnSpPr>
        <p:spPr>
          <a:xfrm>
            <a:off x="1748481" y="2214975"/>
            <a:ext cx="0" cy="432047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Homology relationships</a:t>
            </a:r>
          </a:p>
        </p:txBody>
      </p:sp>
      <p:cxnSp>
        <p:nvCxnSpPr>
          <p:cNvPr id="440" name="Shape 440"/>
          <p:cNvCxnSpPr/>
          <p:nvPr/>
        </p:nvCxnSpPr>
        <p:spPr>
          <a:xfrm>
            <a:off x="5032330" y="1226840"/>
            <a:ext cx="0" cy="576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Shape 441"/>
          <p:cNvCxnSpPr/>
          <p:nvPr/>
        </p:nvCxnSpPr>
        <p:spPr>
          <a:xfrm>
            <a:off x="4168235" y="1802903"/>
            <a:ext cx="2323500" cy="8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Shape 442"/>
          <p:cNvCxnSpPr/>
          <p:nvPr/>
        </p:nvCxnSpPr>
        <p:spPr>
          <a:xfrm flipH="1">
            <a:off x="6472550" y="1811350"/>
            <a:ext cx="6299" cy="17256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Shape 443"/>
          <p:cNvCxnSpPr/>
          <p:nvPr/>
        </p:nvCxnSpPr>
        <p:spPr>
          <a:xfrm>
            <a:off x="4168235" y="1802903"/>
            <a:ext cx="0" cy="576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Shape 444"/>
          <p:cNvCxnSpPr/>
          <p:nvPr/>
        </p:nvCxnSpPr>
        <p:spPr>
          <a:xfrm>
            <a:off x="3229000" y="2378967"/>
            <a:ext cx="9393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Shape 445"/>
          <p:cNvCxnSpPr/>
          <p:nvPr/>
        </p:nvCxnSpPr>
        <p:spPr>
          <a:xfrm>
            <a:off x="3229000" y="2378967"/>
            <a:ext cx="0" cy="576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Shape 446"/>
          <p:cNvCxnSpPr/>
          <p:nvPr/>
        </p:nvCxnSpPr>
        <p:spPr>
          <a:xfrm>
            <a:off x="5107469" y="2378967"/>
            <a:ext cx="0" cy="576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Shape 447"/>
          <p:cNvCxnSpPr/>
          <p:nvPr/>
        </p:nvCxnSpPr>
        <p:spPr>
          <a:xfrm flipH="1" rot="10800000">
            <a:off x="2728075" y="2955016"/>
            <a:ext cx="1001999" cy="8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Shape 448"/>
          <p:cNvCxnSpPr/>
          <p:nvPr/>
        </p:nvCxnSpPr>
        <p:spPr>
          <a:xfrm>
            <a:off x="2728075" y="2955032"/>
            <a:ext cx="0" cy="576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Shape 449"/>
          <p:cNvCxnSpPr/>
          <p:nvPr/>
        </p:nvCxnSpPr>
        <p:spPr>
          <a:xfrm>
            <a:off x="3729925" y="2955032"/>
            <a:ext cx="0" cy="576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Shape 450"/>
          <p:cNvCxnSpPr/>
          <p:nvPr/>
        </p:nvCxnSpPr>
        <p:spPr>
          <a:xfrm flipH="1" rot="10800000">
            <a:off x="4606544" y="2955016"/>
            <a:ext cx="1001999" cy="8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Shape 451"/>
          <p:cNvCxnSpPr/>
          <p:nvPr/>
        </p:nvCxnSpPr>
        <p:spPr>
          <a:xfrm>
            <a:off x="4606544" y="2955032"/>
            <a:ext cx="0" cy="576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Shape 452"/>
          <p:cNvCxnSpPr/>
          <p:nvPr/>
        </p:nvCxnSpPr>
        <p:spPr>
          <a:xfrm>
            <a:off x="5608394" y="2955032"/>
            <a:ext cx="0" cy="576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Shape 453"/>
          <p:cNvCxnSpPr/>
          <p:nvPr/>
        </p:nvCxnSpPr>
        <p:spPr>
          <a:xfrm>
            <a:off x="4168235" y="2378967"/>
            <a:ext cx="9393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Shape 454"/>
          <p:cNvSpPr/>
          <p:nvPr/>
        </p:nvSpPr>
        <p:spPr>
          <a:xfrm>
            <a:off x="4024219" y="2234951"/>
            <a:ext cx="288000" cy="28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4888314" y="165888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3088115" y="281101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4960323" y="281101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7596335" y="5877271"/>
            <a:ext cx="288032" cy="28803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7596335" y="5517232"/>
            <a:ext cx="288032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/>
        </p:nvSpPr>
        <p:spPr>
          <a:xfrm>
            <a:off x="7884367" y="5517232"/>
            <a:ext cx="12596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Duplication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2440042" y="4107160"/>
            <a:ext cx="5760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3448155" y="4107160"/>
            <a:ext cx="5760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4312251" y="4107160"/>
            <a:ext cx="5760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5320362" y="4107160"/>
            <a:ext cx="5760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grpSp>
        <p:nvGrpSpPr>
          <p:cNvPr id="465" name="Shape 465"/>
          <p:cNvGrpSpPr/>
          <p:nvPr/>
        </p:nvGrpSpPr>
        <p:grpSpPr>
          <a:xfrm>
            <a:off x="323528" y="1412775"/>
            <a:ext cx="8640959" cy="2616100"/>
            <a:chOff x="323528" y="1412775"/>
            <a:chExt cx="8640959" cy="2616100"/>
          </a:xfrm>
        </p:grpSpPr>
        <p:sp>
          <p:nvSpPr>
            <p:cNvPr id="466" name="Shape 466"/>
            <p:cNvSpPr txBox="1"/>
            <p:nvPr/>
          </p:nvSpPr>
          <p:spPr>
            <a:xfrm>
              <a:off x="323528" y="1412775"/>
              <a:ext cx="2448271" cy="26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Paralogues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Genes emerged through a duplication event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eg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and 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and 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467" name="Shape 467"/>
            <p:cNvSpPr txBox="1"/>
            <p:nvPr/>
          </p:nvSpPr>
          <p:spPr>
            <a:xfrm>
              <a:off x="6516216" y="1412775"/>
              <a:ext cx="2448271" cy="26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Orthologues</a:t>
              </a: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Genes emerged through a speciation event</a:t>
              </a: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eg</a:t>
              </a: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and 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 and 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 and 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  <p:sp>
        <p:nvSpPr>
          <p:cNvPr id="468" name="Shape 468"/>
          <p:cNvSpPr txBox="1"/>
          <p:nvPr/>
        </p:nvSpPr>
        <p:spPr>
          <a:xfrm>
            <a:off x="6184458" y="4107160"/>
            <a:ext cx="5760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</a:p>
        </p:txBody>
      </p:sp>
      <p:grpSp>
        <p:nvGrpSpPr>
          <p:cNvPr id="469" name="Shape 469"/>
          <p:cNvGrpSpPr/>
          <p:nvPr/>
        </p:nvGrpSpPr>
        <p:grpSpPr>
          <a:xfrm>
            <a:off x="2583825" y="4568837"/>
            <a:ext cx="3651350" cy="481887"/>
            <a:chOff x="2583825" y="4568837"/>
            <a:chExt cx="3651350" cy="481887"/>
          </a:xfrm>
        </p:grpSpPr>
        <p:grpSp>
          <p:nvGrpSpPr>
            <p:cNvPr id="470" name="Shape 470"/>
            <p:cNvGrpSpPr/>
            <p:nvPr/>
          </p:nvGrpSpPr>
          <p:grpSpPr>
            <a:xfrm>
              <a:off x="2583825" y="4568850"/>
              <a:ext cx="1296600" cy="481875"/>
              <a:chOff x="2583825" y="4568850"/>
              <a:chExt cx="1296600" cy="481875"/>
            </a:xfrm>
          </p:grpSpPr>
          <p:sp>
            <p:nvSpPr>
              <p:cNvPr id="471" name="Shape 471"/>
              <p:cNvSpPr/>
              <p:nvPr/>
            </p:nvSpPr>
            <p:spPr>
              <a:xfrm rot="5400000">
                <a:off x="3109550" y="4187400"/>
                <a:ext cx="266099" cy="1028999"/>
              </a:xfrm>
              <a:prstGeom prst="rightBrace">
                <a:avLst>
                  <a:gd fmla="val 8333" name="adj1"/>
                  <a:gd fmla="val 50000" name="adj2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Shape 472"/>
              <p:cNvSpPr txBox="1"/>
              <p:nvPr/>
            </p:nvSpPr>
            <p:spPr>
              <a:xfrm>
                <a:off x="2583825" y="4762725"/>
                <a:ext cx="1296600" cy="28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One-to-one</a:t>
                </a:r>
              </a:p>
            </p:txBody>
          </p:sp>
        </p:grpSp>
        <p:grpSp>
          <p:nvGrpSpPr>
            <p:cNvPr id="473" name="Shape 473"/>
            <p:cNvGrpSpPr/>
            <p:nvPr/>
          </p:nvGrpSpPr>
          <p:grpSpPr>
            <a:xfrm>
              <a:off x="3829475" y="4568837"/>
              <a:ext cx="2405700" cy="477912"/>
              <a:chOff x="3808575" y="4589575"/>
              <a:chExt cx="2405700" cy="477912"/>
            </a:xfrm>
          </p:grpSpPr>
          <p:sp>
            <p:nvSpPr>
              <p:cNvPr id="474" name="Shape 474"/>
              <p:cNvSpPr/>
              <p:nvPr/>
            </p:nvSpPr>
            <p:spPr>
              <a:xfrm rot="5400000">
                <a:off x="4878375" y="3519774"/>
                <a:ext cx="266099" cy="2405700"/>
              </a:xfrm>
              <a:prstGeom prst="rightBrace">
                <a:avLst>
                  <a:gd fmla="val 8333" name="adj1"/>
                  <a:gd fmla="val 50000" name="adj2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Shape 475"/>
              <p:cNvSpPr txBox="1"/>
              <p:nvPr/>
            </p:nvSpPr>
            <p:spPr>
              <a:xfrm>
                <a:off x="4301775" y="4779487"/>
                <a:ext cx="1588500" cy="28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One-to-many</a:t>
                </a:r>
              </a:p>
            </p:txBody>
          </p:sp>
          <p:sp>
            <p:nvSpPr>
              <p:cNvPr id="476" name="Shape 476"/>
              <p:cNvSpPr/>
              <p:nvPr/>
            </p:nvSpPr>
            <p:spPr>
              <a:xfrm rot="5400000">
                <a:off x="5791873" y="4433274"/>
                <a:ext cx="266099" cy="578700"/>
              </a:xfrm>
              <a:prstGeom prst="rightBrace">
                <a:avLst>
                  <a:gd fmla="val 8333" name="adj1"/>
                  <a:gd fmla="val 50000" name="adj2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5635575" y="4733250"/>
                <a:ext cx="578700" cy="126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374" y="3483140"/>
            <a:ext cx="701554" cy="70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 rotWithShape="1">
          <a:blip r:embed="rId4">
            <a:alphaModFix/>
          </a:blip>
          <a:srcRect b="0" l="0" r="24704" t="0"/>
          <a:stretch/>
        </p:blipFill>
        <p:spPr>
          <a:xfrm>
            <a:off x="2377295" y="3483162"/>
            <a:ext cx="701554" cy="70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004" y="3483151"/>
            <a:ext cx="734439" cy="70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724" y="3483152"/>
            <a:ext cx="701554" cy="70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 rotWithShape="1">
          <a:blip r:embed="rId4">
            <a:alphaModFix/>
          </a:blip>
          <a:srcRect b="0" l="0" r="24704" t="0"/>
          <a:stretch/>
        </p:blipFill>
        <p:spPr>
          <a:xfrm>
            <a:off x="4201645" y="3483174"/>
            <a:ext cx="701554" cy="70154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0" y="4568850"/>
            <a:ext cx="38790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One-to-one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Speciation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One-to-many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-Speciation followed by Duplication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Homoeologues</a:t>
            </a:r>
          </a:p>
        </p:txBody>
      </p:sp>
      <p:cxnSp>
        <p:nvCxnSpPr>
          <p:cNvPr id="490" name="Shape 490"/>
          <p:cNvCxnSpPr/>
          <p:nvPr/>
        </p:nvCxnSpPr>
        <p:spPr>
          <a:xfrm>
            <a:off x="4749768" y="1026640"/>
            <a:ext cx="0" cy="576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Shape 491"/>
          <p:cNvCxnSpPr/>
          <p:nvPr/>
        </p:nvCxnSpPr>
        <p:spPr>
          <a:xfrm>
            <a:off x="3885672" y="1602703"/>
            <a:ext cx="2323500" cy="84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Shape 492"/>
          <p:cNvCxnSpPr/>
          <p:nvPr/>
        </p:nvCxnSpPr>
        <p:spPr>
          <a:xfrm flipH="1">
            <a:off x="6189987" y="1611150"/>
            <a:ext cx="6300" cy="17256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Shape 493"/>
          <p:cNvCxnSpPr/>
          <p:nvPr/>
        </p:nvCxnSpPr>
        <p:spPr>
          <a:xfrm>
            <a:off x="3885672" y="1602703"/>
            <a:ext cx="0" cy="576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Shape 494"/>
          <p:cNvCxnSpPr/>
          <p:nvPr/>
        </p:nvCxnSpPr>
        <p:spPr>
          <a:xfrm>
            <a:off x="2946437" y="2178767"/>
            <a:ext cx="9393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Shape 495"/>
          <p:cNvCxnSpPr/>
          <p:nvPr/>
        </p:nvCxnSpPr>
        <p:spPr>
          <a:xfrm>
            <a:off x="2946437" y="2178781"/>
            <a:ext cx="0" cy="1158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Shape 496"/>
          <p:cNvCxnSpPr/>
          <p:nvPr/>
        </p:nvCxnSpPr>
        <p:spPr>
          <a:xfrm>
            <a:off x="3885672" y="2178767"/>
            <a:ext cx="9393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Shape 497"/>
          <p:cNvSpPr/>
          <p:nvPr/>
        </p:nvSpPr>
        <p:spPr>
          <a:xfrm>
            <a:off x="3741656" y="2034751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4605752" y="145868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7596335" y="5877271"/>
            <a:ext cx="288000" cy="28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7596335" y="551723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/>
        </p:nvSpPr>
        <p:spPr>
          <a:xfrm>
            <a:off x="7884367" y="5517232"/>
            <a:ext cx="1259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Duplication</a:t>
            </a:r>
          </a:p>
        </p:txBody>
      </p:sp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 b="0" l="0" r="24704" t="0"/>
          <a:stretch/>
        </p:blipFill>
        <p:spPr>
          <a:xfrm>
            <a:off x="2595645" y="3345087"/>
            <a:ext cx="701554" cy="70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 b="0" l="0" r="24704" t="0"/>
          <a:stretch/>
        </p:blipFill>
        <p:spPr>
          <a:xfrm>
            <a:off x="4474120" y="3336749"/>
            <a:ext cx="701554" cy="701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Shape 504"/>
          <p:cNvCxnSpPr/>
          <p:nvPr/>
        </p:nvCxnSpPr>
        <p:spPr>
          <a:xfrm>
            <a:off x="4824912" y="2178781"/>
            <a:ext cx="0" cy="1158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0" l="0" r="24704" t="0"/>
          <a:stretch/>
        </p:blipFill>
        <p:spPr>
          <a:xfrm>
            <a:off x="5842358" y="3336749"/>
            <a:ext cx="701554" cy="70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/>
          <p:nvPr/>
        </p:nvSpPr>
        <p:spPr>
          <a:xfrm>
            <a:off x="1033700" y="2555825"/>
            <a:ext cx="5703900" cy="403800"/>
          </a:xfrm>
          <a:prstGeom prst="rect">
            <a:avLst/>
          </a:prstGeom>
          <a:solidFill>
            <a:srgbClr val="66CC99">
              <a:alpha val="534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Hybridisation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601158"/>
            <a:ext cx="7772400" cy="134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Like paralogues, since they’re all found in the same species</a:t>
            </a:r>
          </a:p>
          <a:p>
            <a:pPr indent="-228600" lvl="0" marL="457200">
              <a:spcBef>
                <a:spcPts val="0"/>
              </a:spcBef>
            </a:pPr>
            <a:r>
              <a:rPr lang="en-US"/>
              <a:t>Like orthologues, since they arose through speciation events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Whole genome alignments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1052736"/>
            <a:ext cx="7772400" cy="4890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identify highly conserved regions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sequences that evolve slowly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regions likely to be functional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coding and non-coding sequences </a:t>
            </a: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/>
              <a:t>For wheat components we aligned coding regions</a:t>
            </a: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Live Demo</a:t>
            </a:r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675" y="1162600"/>
            <a:ext cx="36195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1052736"/>
            <a:ext cx="7772400" cy="4890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rtl="0">
              <a:spcBef>
                <a:spcPts val="560"/>
              </a:spcBef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 sz="2800"/>
              <a:t>How to navigate the </a:t>
            </a:r>
            <a:r>
              <a:rPr lang="en-US" sz="2800">
                <a:solidFill>
                  <a:srgbClr val="000000"/>
                </a:solidFill>
              </a:rPr>
              <a:t>Ensembl Genomes</a:t>
            </a:r>
            <a:r>
              <a:rPr lang="en-US" sz="2800">
                <a:solidFill>
                  <a:schemeClr val="dk2"/>
                </a:solidFill>
              </a:rPr>
              <a:t> (Ensembl Plants)</a:t>
            </a:r>
            <a:r>
              <a:rPr lang="en-US" sz="2800"/>
              <a:t> browser </a:t>
            </a:r>
            <a:r>
              <a:rPr lang="en-US" sz="2800">
                <a:solidFill>
                  <a:schemeClr val="dk2"/>
                </a:solidFill>
              </a:rPr>
              <a:t>website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 sz="2800"/>
              <a:t>Compare genes and regions within and between species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 sz="2800"/>
              <a:t>Find wheat orthologues and homeologues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25000"/>
              <a:buFont typeface="Calibri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250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Thanks for listening!</a:t>
            </a:r>
          </a:p>
        </p:txBody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1052736"/>
            <a:ext cx="7772400" cy="48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gnaamati@ebi.ac.uk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dbolser@ebi.ac.uk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http://pre-test.plants.ensembl.org/index.html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For general questions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helpdesk@ensemblgenomes.org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1052736"/>
            <a:ext cx="7772400" cy="48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381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</a:t>
            </a:r>
            <a:r>
              <a:rPr lang="en-US" sz="2400"/>
              <a:t>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2400"/>
              <a:t>44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/>
              <a:t>genomes</a:t>
            </a:r>
          </a:p>
          <a:p>
            <a:pPr indent="-381000" lvl="0" marL="381000" marR="0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 trees</a:t>
            </a:r>
          </a:p>
          <a:p>
            <a:pPr indent="-381000" lvl="0" marL="381000" rtl="0">
              <a:lnSpc>
                <a:spcPct val="130000"/>
              </a:lnSpc>
              <a:spcBef>
                <a:spcPts val="480"/>
              </a:spcBef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Variation display and VEP</a:t>
            </a:r>
          </a:p>
          <a:p>
            <a:pPr indent="-381000" lvl="0" marL="381000" rtl="0">
              <a:lnSpc>
                <a:spcPct val="130000"/>
              </a:lnSpc>
              <a:spcBef>
                <a:spcPts val="480"/>
              </a:spcBef>
              <a:buClr>
                <a:srgbClr val="8D1C0B"/>
              </a:buClr>
              <a:buSzPct val="100000"/>
              <a:buFont typeface="Calibri"/>
              <a:buChar char="•"/>
            </a:pPr>
            <a:r>
              <a:rPr lang="en-US" sz="2400"/>
              <a:t>Display of user data</a:t>
            </a:r>
          </a:p>
          <a:p>
            <a:pPr indent="-381000" lvl="0" marL="381000" marR="0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BioMart (advanced query and data export)</a:t>
            </a:r>
          </a:p>
          <a:p>
            <a:pPr indent="-381000" lvl="0" marL="381000" marR="0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Programmatic access via the APIs</a:t>
            </a:r>
          </a:p>
          <a:p>
            <a:pPr indent="-381000" lvl="0" marL="381000" marR="0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Clr>
                <a:srgbClr val="8D1C0B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Completely Open Source</a:t>
            </a: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ct val="122222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Ensembl </a:t>
            </a:r>
            <a:r>
              <a:rPr lang="en-US">
                <a:solidFill>
                  <a:srgbClr val="990000"/>
                </a:solidFill>
              </a:rPr>
              <a:t>Plants</a:t>
            </a:r>
            <a:r>
              <a:rPr b="1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 Features</a:t>
            </a:r>
          </a:p>
        </p:txBody>
      </p:sp>
      <p:sp>
        <p:nvSpPr>
          <p:cNvPr id="104" name="Shape 104"/>
          <p:cNvSpPr/>
          <p:nvPr/>
        </p:nvSpPr>
        <p:spPr>
          <a:xfrm>
            <a:off x="1752600" y="2024063"/>
            <a:ext cx="184149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721" y="3483946"/>
            <a:ext cx="1905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247" y="878632"/>
            <a:ext cx="1609644" cy="104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285" y="1190821"/>
            <a:ext cx="1440159" cy="107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7477" y="2461846"/>
            <a:ext cx="1295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3642" y="4796700"/>
            <a:ext cx="1536699" cy="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12242" l="16066" r="24562" t="9128"/>
          <a:stretch/>
        </p:blipFill>
        <p:spPr>
          <a:xfrm>
            <a:off x="2055480" y="1131612"/>
            <a:ext cx="5082857" cy="444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Ensembl Plants species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442" y="5365192"/>
            <a:ext cx="366556" cy="36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158" y="904822"/>
            <a:ext cx="366556" cy="36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9953" y="2533850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5168" y="2254708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3978" y="5154078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9210" y="2948139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09210" y="3401902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0486" y="1271378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77097" y="1739391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35596" y="1579337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70439" y="5528864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37863" y="5491998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71418" y="1579337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04701" y="3800575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267035" y="4237383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3906" y="5308886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601752" y="4876993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796374" y="5528864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267035" y="4706362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492185" y="5491998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151882" y="3934229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885271" y="5081148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012567" y="3565270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726037" y="2652331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664512" y="3120813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055480" y="1364605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2913383" y="1167106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136428" y="989820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468425" y="1271378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265524" y="924014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6367943" y="4038060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144262" y="968349"/>
            <a:ext cx="339300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409515" y="840425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6173978" y="4706362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281123" y="1904582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951825" y="5491998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612662" y="5450217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734125" y="1131621"/>
            <a:ext cx="374785" cy="37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6234427" y="4366813"/>
            <a:ext cx="374785" cy="37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Ensembl and Ensembl Genomes</a:t>
            </a:r>
          </a:p>
        </p:txBody>
      </p:sp>
      <p:graphicFrame>
        <p:nvGraphicFramePr>
          <p:cNvPr id="160" name="Shape 160"/>
          <p:cNvGraphicFramePr/>
          <p:nvPr/>
        </p:nvGraphicFramePr>
        <p:xfrm>
          <a:off x="685800" y="105251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{4949BE24-1D47-4B68-8E44-A607A50957DD}</a:tableStyleId>
              </a:tblPr>
              <a:tblGrid>
                <a:gridCol w="1437925"/>
                <a:gridCol w="3167225"/>
                <a:gridCol w="3167225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Ensembl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EnsemblGenomes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Initiated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2009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Species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Vertebrates (fly, worm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yeast as outgroups) 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Non-vertebrates (protists, plants, fungi, metazoa, bacteria) 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Annotation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by Ensembl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 collaboration with the scientific communities 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URL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www.ensembl.org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www.ensemblgenomes.org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7189076" y="589599"/>
            <a:ext cx="1475658" cy="1121687"/>
          </a:xfrm>
          <a:prstGeom prst="irregularSeal1">
            <a:avLst/>
          </a:prstGeom>
          <a:solidFill>
            <a:srgbClr val="FFFF00"/>
          </a:solidFill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Release cycle</a:t>
            </a:r>
          </a:p>
        </p:txBody>
      </p:sp>
      <p:sp>
        <p:nvSpPr>
          <p:cNvPr id="168" name="Shape 168"/>
          <p:cNvSpPr/>
          <p:nvPr/>
        </p:nvSpPr>
        <p:spPr>
          <a:xfrm>
            <a:off x="2592900" y="1622550"/>
            <a:ext cx="3958199" cy="3612900"/>
          </a:xfrm>
          <a:prstGeom prst="donut">
            <a:avLst>
              <a:gd fmla="val 14958" name="adj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303500" y="1265725"/>
            <a:ext cx="747900" cy="1254299"/>
          </a:xfrm>
          <a:prstGeom prst="rightArrow">
            <a:avLst>
              <a:gd fmla="val 53489" name="adj1"/>
              <a:gd fmla="val 103880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 rot="-939516">
            <a:off x="5130408" y="943546"/>
            <a:ext cx="1012579" cy="7246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.pn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523" y="359350"/>
            <a:ext cx="1323571" cy="125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7409500" y="425650"/>
            <a:ext cx="1387799" cy="112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72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34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1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Dec</a:t>
            </a:r>
            <a:r>
              <a:rPr b="1" lang="en-US" sz="1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2016</a:t>
            </a:r>
          </a:p>
        </p:txBody>
      </p:sp>
      <p:sp>
        <p:nvSpPr>
          <p:cNvPr id="173" name="Shape 173"/>
          <p:cNvSpPr/>
          <p:nvPr/>
        </p:nvSpPr>
        <p:spPr>
          <a:xfrm rot="10800000">
            <a:off x="4120499" y="4297800"/>
            <a:ext cx="747900" cy="1254299"/>
          </a:xfrm>
          <a:prstGeom prst="rightArrow">
            <a:avLst>
              <a:gd fmla="val 53489" name="adj1"/>
              <a:gd fmla="val 103880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3629400" y="2866025"/>
            <a:ext cx="18852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-4 months</a:t>
            </a:r>
          </a:p>
        </p:txBody>
      </p:sp>
      <p:grpSp>
        <p:nvGrpSpPr>
          <p:cNvPr id="175" name="Shape 175"/>
          <p:cNvGrpSpPr/>
          <p:nvPr/>
        </p:nvGrpSpPr>
        <p:grpSpPr>
          <a:xfrm>
            <a:off x="6362451" y="1975500"/>
            <a:ext cx="2777823" cy="1677938"/>
            <a:chOff x="6362451" y="1975500"/>
            <a:chExt cx="2777823" cy="1677938"/>
          </a:xfrm>
        </p:grpSpPr>
        <p:sp>
          <p:nvSpPr>
            <p:cNvPr id="176" name="Shape 176"/>
            <p:cNvSpPr/>
            <p:nvPr/>
          </p:nvSpPr>
          <p:spPr>
            <a:xfrm rot="8018627">
              <a:off x="6467906" y="2674765"/>
              <a:ext cx="1012789" cy="72464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7525075" y="1975500"/>
              <a:ext cx="1615199" cy="14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New genome assemblies</a:t>
              </a:r>
            </a:p>
          </p:txBody>
        </p:sp>
      </p:grpSp>
      <p:grpSp>
        <p:nvGrpSpPr>
          <p:cNvPr id="178" name="Shape 178"/>
          <p:cNvGrpSpPr/>
          <p:nvPr/>
        </p:nvGrpSpPr>
        <p:grpSpPr>
          <a:xfrm>
            <a:off x="-225800" y="2342446"/>
            <a:ext cx="3007346" cy="2018265"/>
            <a:chOff x="-219625" y="3262459"/>
            <a:chExt cx="3007346" cy="2018265"/>
          </a:xfrm>
        </p:grpSpPr>
        <p:sp>
          <p:nvSpPr>
            <p:cNvPr id="179" name="Shape 179"/>
            <p:cNvSpPr/>
            <p:nvPr/>
          </p:nvSpPr>
          <p:spPr>
            <a:xfrm rot="-2352993">
              <a:off x="1659987" y="3500860"/>
              <a:ext cx="1012569" cy="72469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 txBox="1"/>
            <p:nvPr/>
          </p:nvSpPr>
          <p:spPr>
            <a:xfrm>
              <a:off x="-219625" y="3837125"/>
              <a:ext cx="1885200" cy="14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Updated variation data</a:t>
              </a:r>
            </a:p>
          </p:txBody>
        </p:sp>
      </p:grpSp>
      <p:grpSp>
        <p:nvGrpSpPr>
          <p:cNvPr id="181" name="Shape 181"/>
          <p:cNvGrpSpPr/>
          <p:nvPr/>
        </p:nvGrpSpPr>
        <p:grpSpPr>
          <a:xfrm>
            <a:off x="612600" y="669950"/>
            <a:ext cx="3182393" cy="1443600"/>
            <a:chOff x="612600" y="669950"/>
            <a:chExt cx="3182393" cy="1443600"/>
          </a:xfrm>
        </p:grpSpPr>
        <p:sp>
          <p:nvSpPr>
            <p:cNvPr id="182" name="Shape 182"/>
            <p:cNvSpPr/>
            <p:nvPr/>
          </p:nvSpPr>
          <p:spPr>
            <a:xfrm rot="1076787">
              <a:off x="2695460" y="1170299"/>
              <a:ext cx="1012566" cy="72463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612600" y="669950"/>
              <a:ext cx="1995900" cy="14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New/updated interfaces</a:t>
              </a:r>
            </a:p>
          </p:txBody>
        </p:sp>
      </p:grpSp>
      <p:grpSp>
        <p:nvGrpSpPr>
          <p:cNvPr id="184" name="Shape 184"/>
          <p:cNvGrpSpPr/>
          <p:nvPr/>
        </p:nvGrpSpPr>
        <p:grpSpPr>
          <a:xfrm>
            <a:off x="4868402" y="5000228"/>
            <a:ext cx="3179722" cy="1336871"/>
            <a:chOff x="4868402" y="5000228"/>
            <a:chExt cx="3179722" cy="1336871"/>
          </a:xfrm>
        </p:grpSpPr>
        <p:sp>
          <p:nvSpPr>
            <p:cNvPr id="185" name="Shape 185"/>
            <p:cNvSpPr/>
            <p:nvPr/>
          </p:nvSpPr>
          <p:spPr>
            <a:xfrm rot="-9201997">
              <a:off x="4976983" y="5188785"/>
              <a:ext cx="1012537" cy="7244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 txBox="1"/>
            <p:nvPr/>
          </p:nvSpPr>
          <p:spPr>
            <a:xfrm>
              <a:off x="6162925" y="5422700"/>
              <a:ext cx="18852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Updated gene sets</a:t>
              </a:r>
            </a:p>
          </p:txBody>
        </p:sp>
      </p:grpSp>
      <p:grpSp>
        <p:nvGrpSpPr>
          <p:cNvPr id="187" name="Shape 187"/>
          <p:cNvGrpSpPr/>
          <p:nvPr/>
        </p:nvGrpSpPr>
        <p:grpSpPr>
          <a:xfrm>
            <a:off x="6162919" y="3943562"/>
            <a:ext cx="3112355" cy="1017658"/>
            <a:chOff x="6162919" y="3943562"/>
            <a:chExt cx="3112355" cy="1017658"/>
          </a:xfrm>
        </p:grpSpPr>
        <p:sp>
          <p:nvSpPr>
            <p:cNvPr id="188" name="Shape 188"/>
            <p:cNvSpPr/>
            <p:nvPr/>
          </p:nvSpPr>
          <p:spPr>
            <a:xfrm rot="9941770">
              <a:off x="6236772" y="4122878"/>
              <a:ext cx="1012694" cy="7244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 txBox="1"/>
            <p:nvPr/>
          </p:nvSpPr>
          <p:spPr>
            <a:xfrm>
              <a:off x="7390075" y="3943562"/>
              <a:ext cx="1885200" cy="10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Underlying software updates</a:t>
              </a:r>
            </a:p>
          </p:txBody>
        </p:sp>
      </p:grpSp>
      <p:sp>
        <p:nvSpPr>
          <p:cNvPr id="190" name="Shape 190"/>
          <p:cNvSpPr txBox="1"/>
          <p:nvPr/>
        </p:nvSpPr>
        <p:spPr>
          <a:xfrm>
            <a:off x="9275283" y="500837"/>
            <a:ext cx="15615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72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Shape 191"/>
          <p:cNvGrpSpPr/>
          <p:nvPr/>
        </p:nvGrpSpPr>
        <p:grpSpPr>
          <a:xfrm>
            <a:off x="-68375" y="4714025"/>
            <a:ext cx="3400012" cy="1238399"/>
            <a:chOff x="-68375" y="4714025"/>
            <a:chExt cx="3400012" cy="1238399"/>
          </a:xfrm>
        </p:grpSpPr>
        <p:sp>
          <p:nvSpPr>
            <p:cNvPr id="192" name="Shape 192"/>
            <p:cNvSpPr txBox="1"/>
            <p:nvPr/>
          </p:nvSpPr>
          <p:spPr>
            <a:xfrm>
              <a:off x="-68375" y="5000225"/>
              <a:ext cx="2692500" cy="9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Comparative analysis on new genes and genomes</a:t>
              </a:r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2462987" y="4857875"/>
              <a:ext cx="1012500" cy="724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ctrTitle"/>
          </p:nvPr>
        </p:nvSpPr>
        <p:spPr>
          <a:xfrm>
            <a:off x="3505200" y="504825"/>
            <a:ext cx="5257799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Genes and Transcripts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900" y="2184581"/>
            <a:ext cx="2555267" cy="170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683568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latin typeface="Calibri"/>
                <a:ea typeface="Calibri"/>
                <a:cs typeface="Calibri"/>
                <a:sym typeface="Calibri"/>
              </a:rPr>
              <a:t>Gene views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7891"/>
            <a:ext cx="9144000" cy="456055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4666751" y="2325823"/>
            <a:ext cx="1584300" cy="396000"/>
          </a:xfrm>
          <a:prstGeom prst="wedgeRectCallout">
            <a:avLst>
              <a:gd fmla="val -20833" name="adj1"/>
              <a:gd fmla="val 11313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Coding exon</a:t>
            </a:r>
          </a:p>
        </p:txBody>
      </p:sp>
      <p:sp>
        <p:nvSpPr>
          <p:cNvPr id="207" name="Shape 207"/>
          <p:cNvSpPr/>
          <p:nvPr/>
        </p:nvSpPr>
        <p:spPr>
          <a:xfrm>
            <a:off x="7301067" y="2325823"/>
            <a:ext cx="792000" cy="396000"/>
          </a:xfrm>
          <a:prstGeom prst="wedgeRectCallout">
            <a:avLst>
              <a:gd fmla="val -20833" name="adj1"/>
              <a:gd fmla="val 113132" name="adj2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Intron</a:t>
            </a:r>
          </a:p>
        </p:txBody>
      </p:sp>
      <p:sp>
        <p:nvSpPr>
          <p:cNvPr id="208" name="Shape 208"/>
          <p:cNvSpPr/>
          <p:nvPr/>
        </p:nvSpPr>
        <p:spPr>
          <a:xfrm>
            <a:off x="2498568" y="2325823"/>
            <a:ext cx="1808700" cy="396000"/>
          </a:xfrm>
          <a:prstGeom prst="wedgeRectCallout">
            <a:avLst>
              <a:gd fmla="val 20558" name="adj1"/>
              <a:gd fmla="val 119883" name="adj2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Non-coding exon</a:t>
            </a:r>
          </a:p>
        </p:txBody>
      </p:sp>
      <p:sp>
        <p:nvSpPr>
          <p:cNvPr id="209" name="Shape 209"/>
          <p:cNvSpPr/>
          <p:nvPr/>
        </p:nvSpPr>
        <p:spPr>
          <a:xfrm>
            <a:off x="1518875" y="3115800"/>
            <a:ext cx="2099100" cy="1222200"/>
          </a:xfrm>
          <a:prstGeom prst="wedgeRectCallout">
            <a:avLst>
              <a:gd fmla="val 79918" name="adj1"/>
              <a:gd fmla="val -14018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Genes from different sources shown in different tracks and colours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ctrTitle"/>
          </p:nvPr>
        </p:nvSpPr>
        <p:spPr>
          <a:xfrm>
            <a:off x="4067944" y="1196751"/>
            <a:ext cx="4390256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Variation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912" y="2924943"/>
            <a:ext cx="4392488" cy="2196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mily Ensembl">
  <a:themeElements>
    <a:clrScheme name="Ensembl colours 1">
      <a:dk1>
        <a:srgbClr val="000000"/>
      </a:dk1>
      <a:lt1>
        <a:srgbClr val="FFFFFF"/>
      </a:lt1>
      <a:dk2>
        <a:srgbClr val="990000"/>
      </a:dk2>
      <a:lt2>
        <a:srgbClr val="EEECE1"/>
      </a:lt2>
      <a:accent1>
        <a:srgbClr val="333399"/>
      </a:accent1>
      <a:accent2>
        <a:srgbClr val="6699CC"/>
      </a:accent2>
      <a:accent3>
        <a:srgbClr val="999999"/>
      </a:accent3>
      <a:accent4>
        <a:srgbClr val="996633"/>
      </a:accent4>
      <a:accent5>
        <a:srgbClr val="66CC99"/>
      </a:accent5>
      <a:accent6>
        <a:srgbClr val="006699"/>
      </a:accent6>
      <a:hlink>
        <a:srgbClr val="00666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